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handoutMasterIdLst>
    <p:handoutMasterId r:id="rId99"/>
  </p:handoutMasterIdLst>
  <p:sldIdLst>
    <p:sldId id="256" r:id="rId5"/>
    <p:sldId id="302" r:id="rId6"/>
    <p:sldId id="322" r:id="rId7"/>
    <p:sldId id="294" r:id="rId8"/>
    <p:sldId id="378" r:id="rId9"/>
    <p:sldId id="379" r:id="rId10"/>
    <p:sldId id="380" r:id="rId11"/>
    <p:sldId id="462" r:id="rId12"/>
    <p:sldId id="463" r:id="rId13"/>
    <p:sldId id="464" r:id="rId14"/>
    <p:sldId id="331" r:id="rId15"/>
    <p:sldId id="332" r:id="rId16"/>
    <p:sldId id="381" r:id="rId17"/>
    <p:sldId id="383" r:id="rId18"/>
    <p:sldId id="384" r:id="rId19"/>
    <p:sldId id="385" r:id="rId20"/>
    <p:sldId id="386" r:id="rId21"/>
    <p:sldId id="387" r:id="rId22"/>
    <p:sldId id="388" r:id="rId23"/>
    <p:sldId id="333" r:id="rId24"/>
    <p:sldId id="389" r:id="rId25"/>
    <p:sldId id="335" r:id="rId26"/>
    <p:sldId id="390" r:id="rId27"/>
    <p:sldId id="391" r:id="rId28"/>
    <p:sldId id="392" r:id="rId29"/>
    <p:sldId id="337" r:id="rId30"/>
    <p:sldId id="393" r:id="rId31"/>
    <p:sldId id="447" r:id="rId32"/>
    <p:sldId id="394" r:id="rId33"/>
    <p:sldId id="395" r:id="rId34"/>
    <p:sldId id="396" r:id="rId35"/>
    <p:sldId id="397"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5" r:id="rId52"/>
    <p:sldId id="416" r:id="rId53"/>
    <p:sldId id="417" r:id="rId54"/>
    <p:sldId id="419" r:id="rId55"/>
    <p:sldId id="418" r:id="rId56"/>
    <p:sldId id="420" r:id="rId57"/>
    <p:sldId id="421" r:id="rId58"/>
    <p:sldId id="422" r:id="rId59"/>
    <p:sldId id="425" r:id="rId60"/>
    <p:sldId id="427" r:id="rId61"/>
    <p:sldId id="428" r:id="rId62"/>
    <p:sldId id="426" r:id="rId63"/>
    <p:sldId id="424" r:id="rId64"/>
    <p:sldId id="429" r:id="rId65"/>
    <p:sldId id="431" r:id="rId66"/>
    <p:sldId id="430" r:id="rId67"/>
    <p:sldId id="432" r:id="rId68"/>
    <p:sldId id="433" r:id="rId69"/>
    <p:sldId id="434" r:id="rId70"/>
    <p:sldId id="435" r:id="rId71"/>
    <p:sldId id="436" r:id="rId72"/>
    <p:sldId id="438" r:id="rId73"/>
    <p:sldId id="437" r:id="rId74"/>
    <p:sldId id="439" r:id="rId75"/>
    <p:sldId id="440" r:id="rId76"/>
    <p:sldId id="441" r:id="rId77"/>
    <p:sldId id="442" r:id="rId78"/>
    <p:sldId id="443" r:id="rId79"/>
    <p:sldId id="444" r:id="rId80"/>
    <p:sldId id="445" r:id="rId81"/>
    <p:sldId id="446" r:id="rId82"/>
    <p:sldId id="448" r:id="rId83"/>
    <p:sldId id="449" r:id="rId84"/>
    <p:sldId id="450" r:id="rId85"/>
    <p:sldId id="451" r:id="rId86"/>
    <p:sldId id="452" r:id="rId87"/>
    <p:sldId id="453" r:id="rId88"/>
    <p:sldId id="454" r:id="rId89"/>
    <p:sldId id="456" r:id="rId90"/>
    <p:sldId id="457" r:id="rId91"/>
    <p:sldId id="458" r:id="rId92"/>
    <p:sldId id="459" r:id="rId93"/>
    <p:sldId id="460" r:id="rId94"/>
    <p:sldId id="461" r:id="rId95"/>
    <p:sldId id="290" r:id="rId96"/>
    <p:sldId id="28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andra Pušica" initials="AP" lastIdx="1" clrIdx="0">
    <p:extLst>
      <p:ext uri="{19B8F6BF-5375-455C-9EA6-DF929625EA0E}">
        <p15:presenceInfo xmlns:p15="http://schemas.microsoft.com/office/powerpoint/2012/main" userId="S-1-5-21-451078253-1649983310-175262329-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4472C4"/>
    <a:srgbClr val="D649E4"/>
    <a:srgbClr val="AAD3E7"/>
    <a:srgbClr val="134C8D"/>
    <a:srgbClr val="FFDD9C"/>
    <a:srgbClr val="0083C5"/>
    <a:srgbClr val="595959"/>
    <a:srgbClr val="F0FAFD"/>
    <a:srgbClr val="66666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54" autoAdjust="0"/>
    <p:restoredTop sz="91871" autoAdjust="0"/>
  </p:normalViewPr>
  <p:slideViewPr>
    <p:cSldViewPr snapToGrid="0">
      <p:cViewPr varScale="1">
        <p:scale>
          <a:sx n="73" d="100"/>
          <a:sy n="73" d="100"/>
        </p:scale>
        <p:origin x="614"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706D66-5C0B-4BA4-A79E-310027FAFD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506171-9112-4525-B14E-B18A1C4785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FE5EDA-B987-4D3B-B21F-1154C2FE4021}" type="datetimeFigureOut">
              <a:rPr lang="en-US" smtClean="0"/>
              <a:t>02/08/2022</a:t>
            </a:fld>
            <a:endParaRPr lang="en-US"/>
          </a:p>
        </p:txBody>
      </p:sp>
      <p:sp>
        <p:nvSpPr>
          <p:cNvPr id="4" name="Footer Placeholder 3">
            <a:extLst>
              <a:ext uri="{FF2B5EF4-FFF2-40B4-BE49-F238E27FC236}">
                <a16:creationId xmlns:a16="http://schemas.microsoft.com/office/drawing/2014/main" id="{F093A71E-8AA1-4474-A8E5-42B60A4EF6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6A37CD-8520-4F8A-9B4D-DF8C2F6175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55ADC6-B1A5-4C75-8C73-39F6A90F90F9}" type="slidenum">
              <a:rPr lang="en-US" smtClean="0"/>
              <a:t>‹#›</a:t>
            </a:fld>
            <a:endParaRPr lang="en-US"/>
          </a:p>
        </p:txBody>
      </p:sp>
    </p:spTree>
    <p:extLst>
      <p:ext uri="{BB962C8B-B14F-4D97-AF65-F5344CB8AC3E}">
        <p14:creationId xmlns:p14="http://schemas.microsoft.com/office/powerpoint/2010/main" val="19427401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DF580-5BA8-461E-AFB8-90D99E1591AD}" type="datetimeFigureOut">
              <a:rPr lang="en-US" smtClean="0"/>
              <a:t>02/08/2022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B282B-439D-409E-97D2-6077D0D8418E}" type="slidenum">
              <a:rPr lang="en-US" smtClean="0"/>
              <a:t>‹#›</a:t>
            </a:fld>
            <a:endParaRPr lang="en-US"/>
          </a:p>
        </p:txBody>
      </p:sp>
    </p:spTree>
    <p:extLst>
      <p:ext uri="{BB962C8B-B14F-4D97-AF65-F5344CB8AC3E}">
        <p14:creationId xmlns:p14="http://schemas.microsoft.com/office/powerpoint/2010/main" val="196945298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a:t>
            </a:fld>
            <a:endParaRPr lang="en-US"/>
          </a:p>
        </p:txBody>
      </p:sp>
    </p:spTree>
    <p:extLst>
      <p:ext uri="{BB962C8B-B14F-4D97-AF65-F5344CB8AC3E}">
        <p14:creationId xmlns:p14="http://schemas.microsoft.com/office/powerpoint/2010/main" val="316151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69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12</a:t>
            </a:fld>
            <a:endParaRPr lang="en-US"/>
          </a:p>
        </p:txBody>
      </p:sp>
    </p:spTree>
    <p:extLst>
      <p:ext uri="{BB962C8B-B14F-4D97-AF65-F5344CB8AC3E}">
        <p14:creationId xmlns:p14="http://schemas.microsoft.com/office/powerpoint/2010/main" val="158651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13</a:t>
            </a:fld>
            <a:endParaRPr lang="en-US"/>
          </a:p>
        </p:txBody>
      </p:sp>
    </p:spTree>
    <p:extLst>
      <p:ext uri="{BB962C8B-B14F-4D97-AF65-F5344CB8AC3E}">
        <p14:creationId xmlns:p14="http://schemas.microsoft.com/office/powerpoint/2010/main" val="289573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14</a:t>
            </a:fld>
            <a:endParaRPr lang="en-US"/>
          </a:p>
        </p:txBody>
      </p:sp>
    </p:spTree>
    <p:extLst>
      <p:ext uri="{BB962C8B-B14F-4D97-AF65-F5344CB8AC3E}">
        <p14:creationId xmlns:p14="http://schemas.microsoft.com/office/powerpoint/2010/main" val="212890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15</a:t>
            </a:fld>
            <a:endParaRPr lang="en-US"/>
          </a:p>
        </p:txBody>
      </p:sp>
    </p:spTree>
    <p:extLst>
      <p:ext uri="{BB962C8B-B14F-4D97-AF65-F5344CB8AC3E}">
        <p14:creationId xmlns:p14="http://schemas.microsoft.com/office/powerpoint/2010/main" val="719715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16</a:t>
            </a:fld>
            <a:endParaRPr lang="en-US"/>
          </a:p>
        </p:txBody>
      </p:sp>
    </p:spTree>
    <p:extLst>
      <p:ext uri="{BB962C8B-B14F-4D97-AF65-F5344CB8AC3E}">
        <p14:creationId xmlns:p14="http://schemas.microsoft.com/office/powerpoint/2010/main" val="84004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17</a:t>
            </a:fld>
            <a:endParaRPr lang="en-US"/>
          </a:p>
        </p:txBody>
      </p:sp>
    </p:spTree>
    <p:extLst>
      <p:ext uri="{BB962C8B-B14F-4D97-AF65-F5344CB8AC3E}">
        <p14:creationId xmlns:p14="http://schemas.microsoft.com/office/powerpoint/2010/main" val="138703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18</a:t>
            </a:fld>
            <a:endParaRPr lang="en-US"/>
          </a:p>
        </p:txBody>
      </p:sp>
    </p:spTree>
    <p:extLst>
      <p:ext uri="{BB962C8B-B14F-4D97-AF65-F5344CB8AC3E}">
        <p14:creationId xmlns:p14="http://schemas.microsoft.com/office/powerpoint/2010/main" val="327225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19</a:t>
            </a:fld>
            <a:endParaRPr lang="en-US"/>
          </a:p>
        </p:txBody>
      </p:sp>
    </p:spTree>
    <p:extLst>
      <p:ext uri="{BB962C8B-B14F-4D97-AF65-F5344CB8AC3E}">
        <p14:creationId xmlns:p14="http://schemas.microsoft.com/office/powerpoint/2010/main" val="2346609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20</a:t>
            </a:fld>
            <a:endParaRPr lang="en-US"/>
          </a:p>
        </p:txBody>
      </p:sp>
    </p:spTree>
    <p:extLst>
      <p:ext uri="{BB962C8B-B14F-4D97-AF65-F5344CB8AC3E}">
        <p14:creationId xmlns:p14="http://schemas.microsoft.com/office/powerpoint/2010/main" val="339676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a:t>
            </a:fld>
            <a:endParaRPr lang="en-US"/>
          </a:p>
        </p:txBody>
      </p:sp>
    </p:spTree>
    <p:extLst>
      <p:ext uri="{BB962C8B-B14F-4D97-AF65-F5344CB8AC3E}">
        <p14:creationId xmlns:p14="http://schemas.microsoft.com/office/powerpoint/2010/main" val="3181855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3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93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6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064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172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26</a:t>
            </a:fld>
            <a:endParaRPr lang="en-US"/>
          </a:p>
        </p:txBody>
      </p:sp>
    </p:spTree>
    <p:extLst>
      <p:ext uri="{BB962C8B-B14F-4D97-AF65-F5344CB8AC3E}">
        <p14:creationId xmlns:p14="http://schemas.microsoft.com/office/powerpoint/2010/main" val="2962304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27</a:t>
            </a:fld>
            <a:endParaRPr lang="en-US"/>
          </a:p>
        </p:txBody>
      </p:sp>
    </p:spTree>
    <p:extLst>
      <p:ext uri="{BB962C8B-B14F-4D97-AF65-F5344CB8AC3E}">
        <p14:creationId xmlns:p14="http://schemas.microsoft.com/office/powerpoint/2010/main" val="417355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28</a:t>
            </a:fld>
            <a:endParaRPr lang="en-US"/>
          </a:p>
        </p:txBody>
      </p:sp>
    </p:spTree>
    <p:extLst>
      <p:ext uri="{BB962C8B-B14F-4D97-AF65-F5344CB8AC3E}">
        <p14:creationId xmlns:p14="http://schemas.microsoft.com/office/powerpoint/2010/main" val="2770170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29</a:t>
            </a:fld>
            <a:endParaRPr lang="en-US"/>
          </a:p>
        </p:txBody>
      </p:sp>
    </p:spTree>
    <p:extLst>
      <p:ext uri="{BB962C8B-B14F-4D97-AF65-F5344CB8AC3E}">
        <p14:creationId xmlns:p14="http://schemas.microsoft.com/office/powerpoint/2010/main" val="4157835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30</a:t>
            </a:fld>
            <a:endParaRPr lang="en-US"/>
          </a:p>
        </p:txBody>
      </p:sp>
    </p:spTree>
    <p:extLst>
      <p:ext uri="{BB962C8B-B14F-4D97-AF65-F5344CB8AC3E}">
        <p14:creationId xmlns:p14="http://schemas.microsoft.com/office/powerpoint/2010/main" val="301941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a:t>
            </a:fld>
            <a:endParaRPr lang="en-US"/>
          </a:p>
        </p:txBody>
      </p:sp>
    </p:spTree>
    <p:extLst>
      <p:ext uri="{BB962C8B-B14F-4D97-AF65-F5344CB8AC3E}">
        <p14:creationId xmlns:p14="http://schemas.microsoft.com/office/powerpoint/2010/main" val="122553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31</a:t>
            </a:fld>
            <a:endParaRPr lang="en-US"/>
          </a:p>
        </p:txBody>
      </p:sp>
    </p:spTree>
    <p:extLst>
      <p:ext uri="{BB962C8B-B14F-4D97-AF65-F5344CB8AC3E}">
        <p14:creationId xmlns:p14="http://schemas.microsoft.com/office/powerpoint/2010/main" val="1411561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32</a:t>
            </a:fld>
            <a:endParaRPr lang="en-US"/>
          </a:p>
        </p:txBody>
      </p:sp>
    </p:spTree>
    <p:extLst>
      <p:ext uri="{BB962C8B-B14F-4D97-AF65-F5344CB8AC3E}">
        <p14:creationId xmlns:p14="http://schemas.microsoft.com/office/powerpoint/2010/main" val="2796919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33</a:t>
            </a:fld>
            <a:endParaRPr lang="en-US"/>
          </a:p>
        </p:txBody>
      </p:sp>
    </p:spTree>
    <p:extLst>
      <p:ext uri="{BB962C8B-B14F-4D97-AF65-F5344CB8AC3E}">
        <p14:creationId xmlns:p14="http://schemas.microsoft.com/office/powerpoint/2010/main" val="9665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34</a:t>
            </a:fld>
            <a:endParaRPr lang="en-US"/>
          </a:p>
        </p:txBody>
      </p:sp>
    </p:spTree>
    <p:extLst>
      <p:ext uri="{BB962C8B-B14F-4D97-AF65-F5344CB8AC3E}">
        <p14:creationId xmlns:p14="http://schemas.microsoft.com/office/powerpoint/2010/main" val="3420583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35</a:t>
            </a:fld>
            <a:endParaRPr lang="en-US"/>
          </a:p>
        </p:txBody>
      </p:sp>
    </p:spTree>
    <p:extLst>
      <p:ext uri="{BB962C8B-B14F-4D97-AF65-F5344CB8AC3E}">
        <p14:creationId xmlns:p14="http://schemas.microsoft.com/office/powerpoint/2010/main" val="3836525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36</a:t>
            </a:fld>
            <a:endParaRPr lang="en-US"/>
          </a:p>
        </p:txBody>
      </p:sp>
    </p:spTree>
    <p:extLst>
      <p:ext uri="{BB962C8B-B14F-4D97-AF65-F5344CB8AC3E}">
        <p14:creationId xmlns:p14="http://schemas.microsoft.com/office/powerpoint/2010/main" val="2396912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37</a:t>
            </a:fld>
            <a:endParaRPr lang="en-US"/>
          </a:p>
        </p:txBody>
      </p:sp>
    </p:spTree>
    <p:extLst>
      <p:ext uri="{BB962C8B-B14F-4D97-AF65-F5344CB8AC3E}">
        <p14:creationId xmlns:p14="http://schemas.microsoft.com/office/powerpoint/2010/main" val="2166823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38</a:t>
            </a:fld>
            <a:endParaRPr lang="en-US"/>
          </a:p>
        </p:txBody>
      </p:sp>
    </p:spTree>
    <p:extLst>
      <p:ext uri="{BB962C8B-B14F-4D97-AF65-F5344CB8AC3E}">
        <p14:creationId xmlns:p14="http://schemas.microsoft.com/office/powerpoint/2010/main" val="422732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39</a:t>
            </a:fld>
            <a:endParaRPr lang="en-US"/>
          </a:p>
        </p:txBody>
      </p:sp>
    </p:spTree>
    <p:extLst>
      <p:ext uri="{BB962C8B-B14F-4D97-AF65-F5344CB8AC3E}">
        <p14:creationId xmlns:p14="http://schemas.microsoft.com/office/powerpoint/2010/main" val="72757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40</a:t>
            </a:fld>
            <a:endParaRPr lang="en-US"/>
          </a:p>
        </p:txBody>
      </p:sp>
    </p:spTree>
    <p:extLst>
      <p:ext uri="{BB962C8B-B14F-4D97-AF65-F5344CB8AC3E}">
        <p14:creationId xmlns:p14="http://schemas.microsoft.com/office/powerpoint/2010/main" val="186807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a:t>
            </a:fld>
            <a:endParaRPr lang="en-US"/>
          </a:p>
        </p:txBody>
      </p:sp>
    </p:spTree>
    <p:extLst>
      <p:ext uri="{BB962C8B-B14F-4D97-AF65-F5344CB8AC3E}">
        <p14:creationId xmlns:p14="http://schemas.microsoft.com/office/powerpoint/2010/main" val="2719548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41</a:t>
            </a:fld>
            <a:endParaRPr lang="en-US"/>
          </a:p>
        </p:txBody>
      </p:sp>
    </p:spTree>
    <p:extLst>
      <p:ext uri="{BB962C8B-B14F-4D97-AF65-F5344CB8AC3E}">
        <p14:creationId xmlns:p14="http://schemas.microsoft.com/office/powerpoint/2010/main" val="578917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42</a:t>
            </a:fld>
            <a:endParaRPr lang="en-US"/>
          </a:p>
        </p:txBody>
      </p:sp>
    </p:spTree>
    <p:extLst>
      <p:ext uri="{BB962C8B-B14F-4D97-AF65-F5344CB8AC3E}">
        <p14:creationId xmlns:p14="http://schemas.microsoft.com/office/powerpoint/2010/main" val="3511607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43</a:t>
            </a:fld>
            <a:endParaRPr lang="en-US"/>
          </a:p>
        </p:txBody>
      </p:sp>
    </p:spTree>
    <p:extLst>
      <p:ext uri="{BB962C8B-B14F-4D97-AF65-F5344CB8AC3E}">
        <p14:creationId xmlns:p14="http://schemas.microsoft.com/office/powerpoint/2010/main" val="3463506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44</a:t>
            </a:fld>
            <a:endParaRPr lang="en-US"/>
          </a:p>
        </p:txBody>
      </p:sp>
    </p:spTree>
    <p:extLst>
      <p:ext uri="{BB962C8B-B14F-4D97-AF65-F5344CB8AC3E}">
        <p14:creationId xmlns:p14="http://schemas.microsoft.com/office/powerpoint/2010/main" val="2999130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45</a:t>
            </a:fld>
            <a:endParaRPr lang="en-US"/>
          </a:p>
        </p:txBody>
      </p:sp>
    </p:spTree>
    <p:extLst>
      <p:ext uri="{BB962C8B-B14F-4D97-AF65-F5344CB8AC3E}">
        <p14:creationId xmlns:p14="http://schemas.microsoft.com/office/powerpoint/2010/main" val="1862678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46</a:t>
            </a:fld>
            <a:endParaRPr lang="en-US"/>
          </a:p>
        </p:txBody>
      </p:sp>
    </p:spTree>
    <p:extLst>
      <p:ext uri="{BB962C8B-B14F-4D97-AF65-F5344CB8AC3E}">
        <p14:creationId xmlns:p14="http://schemas.microsoft.com/office/powerpoint/2010/main" val="3326997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47</a:t>
            </a:fld>
            <a:endParaRPr lang="en-US"/>
          </a:p>
        </p:txBody>
      </p:sp>
    </p:spTree>
    <p:extLst>
      <p:ext uri="{BB962C8B-B14F-4D97-AF65-F5344CB8AC3E}">
        <p14:creationId xmlns:p14="http://schemas.microsoft.com/office/powerpoint/2010/main" val="280228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48</a:t>
            </a:fld>
            <a:endParaRPr lang="en-US"/>
          </a:p>
        </p:txBody>
      </p:sp>
    </p:spTree>
    <p:extLst>
      <p:ext uri="{BB962C8B-B14F-4D97-AF65-F5344CB8AC3E}">
        <p14:creationId xmlns:p14="http://schemas.microsoft.com/office/powerpoint/2010/main" val="101889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49</a:t>
            </a:fld>
            <a:endParaRPr lang="en-US"/>
          </a:p>
        </p:txBody>
      </p:sp>
    </p:spTree>
    <p:extLst>
      <p:ext uri="{BB962C8B-B14F-4D97-AF65-F5344CB8AC3E}">
        <p14:creationId xmlns:p14="http://schemas.microsoft.com/office/powerpoint/2010/main" val="1878955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50</a:t>
            </a:fld>
            <a:endParaRPr lang="en-US"/>
          </a:p>
        </p:txBody>
      </p:sp>
    </p:spTree>
    <p:extLst>
      <p:ext uri="{BB962C8B-B14F-4D97-AF65-F5344CB8AC3E}">
        <p14:creationId xmlns:p14="http://schemas.microsoft.com/office/powerpoint/2010/main" val="182119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a:t>
            </a:fld>
            <a:endParaRPr lang="en-US"/>
          </a:p>
        </p:txBody>
      </p:sp>
    </p:spTree>
    <p:extLst>
      <p:ext uri="{BB962C8B-B14F-4D97-AF65-F5344CB8AC3E}">
        <p14:creationId xmlns:p14="http://schemas.microsoft.com/office/powerpoint/2010/main" val="790915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51</a:t>
            </a:fld>
            <a:endParaRPr lang="en-US"/>
          </a:p>
        </p:txBody>
      </p:sp>
    </p:spTree>
    <p:extLst>
      <p:ext uri="{BB962C8B-B14F-4D97-AF65-F5344CB8AC3E}">
        <p14:creationId xmlns:p14="http://schemas.microsoft.com/office/powerpoint/2010/main" val="1832283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52</a:t>
            </a:fld>
            <a:endParaRPr lang="en-US"/>
          </a:p>
        </p:txBody>
      </p:sp>
    </p:spTree>
    <p:extLst>
      <p:ext uri="{BB962C8B-B14F-4D97-AF65-F5344CB8AC3E}">
        <p14:creationId xmlns:p14="http://schemas.microsoft.com/office/powerpoint/2010/main" val="365331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53</a:t>
            </a:fld>
            <a:endParaRPr lang="en-US"/>
          </a:p>
        </p:txBody>
      </p:sp>
    </p:spTree>
    <p:extLst>
      <p:ext uri="{BB962C8B-B14F-4D97-AF65-F5344CB8AC3E}">
        <p14:creationId xmlns:p14="http://schemas.microsoft.com/office/powerpoint/2010/main" val="159028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54</a:t>
            </a:fld>
            <a:endParaRPr lang="en-US"/>
          </a:p>
        </p:txBody>
      </p:sp>
    </p:spTree>
    <p:extLst>
      <p:ext uri="{BB962C8B-B14F-4D97-AF65-F5344CB8AC3E}">
        <p14:creationId xmlns:p14="http://schemas.microsoft.com/office/powerpoint/2010/main" val="2358160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55</a:t>
            </a:fld>
            <a:endParaRPr lang="en-US"/>
          </a:p>
        </p:txBody>
      </p:sp>
    </p:spTree>
    <p:extLst>
      <p:ext uri="{BB962C8B-B14F-4D97-AF65-F5344CB8AC3E}">
        <p14:creationId xmlns:p14="http://schemas.microsoft.com/office/powerpoint/2010/main" val="36323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56</a:t>
            </a:fld>
            <a:endParaRPr lang="en-US"/>
          </a:p>
        </p:txBody>
      </p:sp>
    </p:spTree>
    <p:extLst>
      <p:ext uri="{BB962C8B-B14F-4D97-AF65-F5344CB8AC3E}">
        <p14:creationId xmlns:p14="http://schemas.microsoft.com/office/powerpoint/2010/main" val="2123888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57</a:t>
            </a:fld>
            <a:endParaRPr lang="en-US"/>
          </a:p>
        </p:txBody>
      </p:sp>
    </p:spTree>
    <p:extLst>
      <p:ext uri="{BB962C8B-B14F-4D97-AF65-F5344CB8AC3E}">
        <p14:creationId xmlns:p14="http://schemas.microsoft.com/office/powerpoint/2010/main" val="3085061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58</a:t>
            </a:fld>
            <a:endParaRPr lang="en-US"/>
          </a:p>
        </p:txBody>
      </p:sp>
    </p:spTree>
    <p:extLst>
      <p:ext uri="{BB962C8B-B14F-4D97-AF65-F5344CB8AC3E}">
        <p14:creationId xmlns:p14="http://schemas.microsoft.com/office/powerpoint/2010/main" val="28011117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49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60</a:t>
            </a:fld>
            <a:endParaRPr lang="en-US"/>
          </a:p>
        </p:txBody>
      </p:sp>
    </p:spTree>
    <p:extLst>
      <p:ext uri="{BB962C8B-B14F-4D97-AF65-F5344CB8AC3E}">
        <p14:creationId xmlns:p14="http://schemas.microsoft.com/office/powerpoint/2010/main" val="11515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a:t>
            </a:fld>
            <a:endParaRPr lang="en-US"/>
          </a:p>
        </p:txBody>
      </p:sp>
    </p:spTree>
    <p:extLst>
      <p:ext uri="{BB962C8B-B14F-4D97-AF65-F5344CB8AC3E}">
        <p14:creationId xmlns:p14="http://schemas.microsoft.com/office/powerpoint/2010/main" val="3944986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61</a:t>
            </a:fld>
            <a:endParaRPr lang="en-US"/>
          </a:p>
        </p:txBody>
      </p:sp>
    </p:spTree>
    <p:extLst>
      <p:ext uri="{BB962C8B-B14F-4D97-AF65-F5344CB8AC3E}">
        <p14:creationId xmlns:p14="http://schemas.microsoft.com/office/powerpoint/2010/main" val="1559527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38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63</a:t>
            </a:fld>
            <a:endParaRPr lang="en-US"/>
          </a:p>
        </p:txBody>
      </p:sp>
    </p:spTree>
    <p:extLst>
      <p:ext uri="{BB962C8B-B14F-4D97-AF65-F5344CB8AC3E}">
        <p14:creationId xmlns:p14="http://schemas.microsoft.com/office/powerpoint/2010/main" val="2477824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64</a:t>
            </a:fld>
            <a:endParaRPr lang="en-US"/>
          </a:p>
        </p:txBody>
      </p:sp>
    </p:spTree>
    <p:extLst>
      <p:ext uri="{BB962C8B-B14F-4D97-AF65-F5344CB8AC3E}">
        <p14:creationId xmlns:p14="http://schemas.microsoft.com/office/powerpoint/2010/main" val="2547715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65</a:t>
            </a:fld>
            <a:endParaRPr lang="en-US"/>
          </a:p>
        </p:txBody>
      </p:sp>
    </p:spTree>
    <p:extLst>
      <p:ext uri="{BB962C8B-B14F-4D97-AF65-F5344CB8AC3E}">
        <p14:creationId xmlns:p14="http://schemas.microsoft.com/office/powerpoint/2010/main" val="37986190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66</a:t>
            </a:fld>
            <a:endParaRPr lang="en-US"/>
          </a:p>
        </p:txBody>
      </p:sp>
    </p:spTree>
    <p:extLst>
      <p:ext uri="{BB962C8B-B14F-4D97-AF65-F5344CB8AC3E}">
        <p14:creationId xmlns:p14="http://schemas.microsoft.com/office/powerpoint/2010/main" val="3827047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67</a:t>
            </a:fld>
            <a:endParaRPr lang="en-US"/>
          </a:p>
        </p:txBody>
      </p:sp>
    </p:spTree>
    <p:extLst>
      <p:ext uri="{BB962C8B-B14F-4D97-AF65-F5344CB8AC3E}">
        <p14:creationId xmlns:p14="http://schemas.microsoft.com/office/powerpoint/2010/main" val="4062916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68</a:t>
            </a:fld>
            <a:endParaRPr lang="en-US"/>
          </a:p>
        </p:txBody>
      </p:sp>
    </p:spTree>
    <p:extLst>
      <p:ext uri="{BB962C8B-B14F-4D97-AF65-F5344CB8AC3E}">
        <p14:creationId xmlns:p14="http://schemas.microsoft.com/office/powerpoint/2010/main" val="1800194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69</a:t>
            </a:fld>
            <a:endParaRPr lang="en-US"/>
          </a:p>
        </p:txBody>
      </p:sp>
    </p:spTree>
    <p:extLst>
      <p:ext uri="{BB962C8B-B14F-4D97-AF65-F5344CB8AC3E}">
        <p14:creationId xmlns:p14="http://schemas.microsoft.com/office/powerpoint/2010/main" val="3421026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70</a:t>
            </a:fld>
            <a:endParaRPr lang="en-US"/>
          </a:p>
        </p:txBody>
      </p:sp>
    </p:spTree>
    <p:extLst>
      <p:ext uri="{BB962C8B-B14F-4D97-AF65-F5344CB8AC3E}">
        <p14:creationId xmlns:p14="http://schemas.microsoft.com/office/powerpoint/2010/main" val="195406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a:t>
            </a:fld>
            <a:endParaRPr lang="en-US"/>
          </a:p>
        </p:txBody>
      </p:sp>
    </p:spTree>
    <p:extLst>
      <p:ext uri="{BB962C8B-B14F-4D97-AF65-F5344CB8AC3E}">
        <p14:creationId xmlns:p14="http://schemas.microsoft.com/office/powerpoint/2010/main" val="2039079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71</a:t>
            </a:fld>
            <a:endParaRPr lang="en-US"/>
          </a:p>
        </p:txBody>
      </p:sp>
    </p:spTree>
    <p:extLst>
      <p:ext uri="{BB962C8B-B14F-4D97-AF65-F5344CB8AC3E}">
        <p14:creationId xmlns:p14="http://schemas.microsoft.com/office/powerpoint/2010/main" val="634061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246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73</a:t>
            </a:fld>
            <a:endParaRPr lang="en-US"/>
          </a:p>
        </p:txBody>
      </p:sp>
    </p:spTree>
    <p:extLst>
      <p:ext uri="{BB962C8B-B14F-4D97-AF65-F5344CB8AC3E}">
        <p14:creationId xmlns:p14="http://schemas.microsoft.com/office/powerpoint/2010/main" val="19080999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74</a:t>
            </a:fld>
            <a:endParaRPr lang="en-US"/>
          </a:p>
        </p:txBody>
      </p:sp>
    </p:spTree>
    <p:extLst>
      <p:ext uri="{BB962C8B-B14F-4D97-AF65-F5344CB8AC3E}">
        <p14:creationId xmlns:p14="http://schemas.microsoft.com/office/powerpoint/2010/main" val="1724654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75</a:t>
            </a:fld>
            <a:endParaRPr lang="en-US"/>
          </a:p>
        </p:txBody>
      </p:sp>
    </p:spTree>
    <p:extLst>
      <p:ext uri="{BB962C8B-B14F-4D97-AF65-F5344CB8AC3E}">
        <p14:creationId xmlns:p14="http://schemas.microsoft.com/office/powerpoint/2010/main" val="3477653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76</a:t>
            </a:fld>
            <a:endParaRPr lang="en-US"/>
          </a:p>
        </p:txBody>
      </p:sp>
    </p:spTree>
    <p:extLst>
      <p:ext uri="{BB962C8B-B14F-4D97-AF65-F5344CB8AC3E}">
        <p14:creationId xmlns:p14="http://schemas.microsoft.com/office/powerpoint/2010/main" val="1455244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77</a:t>
            </a:fld>
            <a:endParaRPr lang="en-US"/>
          </a:p>
        </p:txBody>
      </p:sp>
    </p:spTree>
    <p:extLst>
      <p:ext uri="{BB962C8B-B14F-4D97-AF65-F5344CB8AC3E}">
        <p14:creationId xmlns:p14="http://schemas.microsoft.com/office/powerpoint/2010/main" val="27891731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78</a:t>
            </a:fld>
            <a:endParaRPr lang="en-US"/>
          </a:p>
        </p:txBody>
      </p:sp>
    </p:spTree>
    <p:extLst>
      <p:ext uri="{BB962C8B-B14F-4D97-AF65-F5344CB8AC3E}">
        <p14:creationId xmlns:p14="http://schemas.microsoft.com/office/powerpoint/2010/main" val="2649641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79</a:t>
            </a:fld>
            <a:endParaRPr lang="en-US"/>
          </a:p>
        </p:txBody>
      </p:sp>
    </p:spTree>
    <p:extLst>
      <p:ext uri="{BB962C8B-B14F-4D97-AF65-F5344CB8AC3E}">
        <p14:creationId xmlns:p14="http://schemas.microsoft.com/office/powerpoint/2010/main" val="3635909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80</a:t>
            </a:fld>
            <a:endParaRPr lang="en-US"/>
          </a:p>
        </p:txBody>
      </p:sp>
    </p:spTree>
    <p:extLst>
      <p:ext uri="{BB962C8B-B14F-4D97-AF65-F5344CB8AC3E}">
        <p14:creationId xmlns:p14="http://schemas.microsoft.com/office/powerpoint/2010/main" val="122400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a:t>
            </a:fld>
            <a:endParaRPr lang="en-US"/>
          </a:p>
        </p:txBody>
      </p:sp>
    </p:spTree>
    <p:extLst>
      <p:ext uri="{BB962C8B-B14F-4D97-AF65-F5344CB8AC3E}">
        <p14:creationId xmlns:p14="http://schemas.microsoft.com/office/powerpoint/2010/main" val="2001016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81</a:t>
            </a:fld>
            <a:endParaRPr lang="en-US"/>
          </a:p>
        </p:txBody>
      </p:sp>
    </p:spTree>
    <p:extLst>
      <p:ext uri="{BB962C8B-B14F-4D97-AF65-F5344CB8AC3E}">
        <p14:creationId xmlns:p14="http://schemas.microsoft.com/office/powerpoint/2010/main" val="35063047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2607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83</a:t>
            </a:fld>
            <a:endParaRPr lang="en-US"/>
          </a:p>
        </p:txBody>
      </p:sp>
    </p:spTree>
    <p:extLst>
      <p:ext uri="{BB962C8B-B14F-4D97-AF65-F5344CB8AC3E}">
        <p14:creationId xmlns:p14="http://schemas.microsoft.com/office/powerpoint/2010/main" val="1421429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84</a:t>
            </a:fld>
            <a:endParaRPr lang="en-US"/>
          </a:p>
        </p:txBody>
      </p:sp>
    </p:spTree>
    <p:extLst>
      <p:ext uri="{BB962C8B-B14F-4D97-AF65-F5344CB8AC3E}">
        <p14:creationId xmlns:p14="http://schemas.microsoft.com/office/powerpoint/2010/main" val="28030981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85</a:t>
            </a:fld>
            <a:endParaRPr lang="en-US"/>
          </a:p>
        </p:txBody>
      </p:sp>
    </p:spTree>
    <p:extLst>
      <p:ext uri="{BB962C8B-B14F-4D97-AF65-F5344CB8AC3E}">
        <p14:creationId xmlns:p14="http://schemas.microsoft.com/office/powerpoint/2010/main" val="16598706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86</a:t>
            </a:fld>
            <a:endParaRPr lang="en-US"/>
          </a:p>
        </p:txBody>
      </p:sp>
    </p:spTree>
    <p:extLst>
      <p:ext uri="{BB962C8B-B14F-4D97-AF65-F5344CB8AC3E}">
        <p14:creationId xmlns:p14="http://schemas.microsoft.com/office/powerpoint/2010/main" val="1551491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87</a:t>
            </a:fld>
            <a:endParaRPr lang="en-US"/>
          </a:p>
        </p:txBody>
      </p:sp>
    </p:spTree>
    <p:extLst>
      <p:ext uri="{BB962C8B-B14F-4D97-AF65-F5344CB8AC3E}">
        <p14:creationId xmlns:p14="http://schemas.microsoft.com/office/powerpoint/2010/main" val="3685017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2855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89</a:t>
            </a:fld>
            <a:endParaRPr lang="en-US"/>
          </a:p>
        </p:txBody>
      </p:sp>
    </p:spTree>
    <p:extLst>
      <p:ext uri="{BB962C8B-B14F-4D97-AF65-F5344CB8AC3E}">
        <p14:creationId xmlns:p14="http://schemas.microsoft.com/office/powerpoint/2010/main" val="38473959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90</a:t>
            </a:fld>
            <a:endParaRPr lang="en-US"/>
          </a:p>
        </p:txBody>
      </p:sp>
    </p:spTree>
    <p:extLst>
      <p:ext uri="{BB962C8B-B14F-4D97-AF65-F5344CB8AC3E}">
        <p14:creationId xmlns:p14="http://schemas.microsoft.com/office/powerpoint/2010/main" val="297213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10</a:t>
            </a:fld>
            <a:endParaRPr lang="en-US"/>
          </a:p>
        </p:txBody>
      </p:sp>
    </p:spTree>
    <p:extLst>
      <p:ext uri="{BB962C8B-B14F-4D97-AF65-F5344CB8AC3E}">
        <p14:creationId xmlns:p14="http://schemas.microsoft.com/office/powerpoint/2010/main" val="24567668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91</a:t>
            </a:fld>
            <a:endParaRPr lang="en-US"/>
          </a:p>
        </p:txBody>
      </p:sp>
    </p:spTree>
    <p:extLst>
      <p:ext uri="{BB962C8B-B14F-4D97-AF65-F5344CB8AC3E}">
        <p14:creationId xmlns:p14="http://schemas.microsoft.com/office/powerpoint/2010/main" val="2018496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p:nvPr>
        </p:nvSpPr>
        <p:spPr>
          <a:xfrm>
            <a:off x="1524000" y="1122363"/>
            <a:ext cx="9144000" cy="2387600"/>
          </a:xfrm>
        </p:spPr>
        <p:txBody>
          <a:bodyPr anchor="b"/>
          <a:lstStyle>
            <a:lvl1pPr algn="ctr">
              <a:defRPr sz="6000">
                <a:latin typeface="Karla" pitchFamily="2" charset="0"/>
                <a:ea typeface="Karla"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1524000" y="3602038"/>
            <a:ext cx="9144000" cy="1655762"/>
          </a:xfrm>
        </p:spPr>
        <p:txBody>
          <a:bodyPr/>
          <a:lstStyle>
            <a:lvl1pPr marL="0" indent="0" algn="ctr" fontAlgn="t">
              <a:buNone/>
              <a:defRPr sz="2400">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Tree>
    <p:extLst>
      <p:ext uri="{BB962C8B-B14F-4D97-AF65-F5344CB8AC3E}">
        <p14:creationId xmlns:p14="http://schemas.microsoft.com/office/powerpoint/2010/main" val="23591898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98BC08-E0FB-4731-B482-9BEAE7D51A1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54AC15A2-894B-4664-BC8D-7A1F9CB3C0F0}"/>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41F39693-3E1E-4EF4-A99C-76C4218779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D721B590-2C92-493E-A11F-846B4DEB1638}"/>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12083B8-9B11-4C1B-8EF3-E9429412A09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9989699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C351BD-02C8-451A-BDFA-8C88340E98B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Slide Number Placeholder 4">
            <a:extLst>
              <a:ext uri="{FF2B5EF4-FFF2-40B4-BE49-F238E27FC236}">
                <a16:creationId xmlns:a16="http://schemas.microsoft.com/office/drawing/2014/main" id="{789A3324-86F9-4DCD-A254-C99CCF17552F}"/>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7" name="Picture 6">
            <a:extLst>
              <a:ext uri="{FF2B5EF4-FFF2-40B4-BE49-F238E27FC236}">
                <a16:creationId xmlns:a16="http://schemas.microsoft.com/office/drawing/2014/main" id="{3F677EB3-0B30-40F9-8F8F-A1B8A48D4E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5260258" cy="1274067"/>
          </a:xfrm>
          <a:prstGeom prst="rect">
            <a:avLst/>
          </a:prstGeom>
        </p:spPr>
      </p:pic>
      <p:pic>
        <p:nvPicPr>
          <p:cNvPr id="8" name="Picture 7">
            <a:extLst>
              <a:ext uri="{FF2B5EF4-FFF2-40B4-BE49-F238E27FC236}">
                <a16:creationId xmlns:a16="http://schemas.microsoft.com/office/drawing/2014/main" id="{CE9A69CA-6DF7-4D87-93B2-3F9385A3E5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80" y="346816"/>
            <a:ext cx="456664" cy="284910"/>
          </a:xfrm>
          <a:prstGeom prst="rect">
            <a:avLst/>
          </a:prstGeom>
        </p:spPr>
      </p:pic>
      <p:sp>
        <p:nvSpPr>
          <p:cNvPr id="11" name="TextBox 10">
            <a:extLst>
              <a:ext uri="{FF2B5EF4-FFF2-40B4-BE49-F238E27FC236}">
                <a16:creationId xmlns:a16="http://schemas.microsoft.com/office/drawing/2014/main" id="{D0EB6B22-6B8D-4D8B-A523-0EEA9C5B8A23}"/>
              </a:ext>
            </a:extLst>
          </p:cNvPr>
          <p:cNvSpPr txBox="1"/>
          <p:nvPr userDrawn="1"/>
        </p:nvSpPr>
        <p:spPr>
          <a:xfrm>
            <a:off x="1338912" y="250655"/>
            <a:ext cx="4060802" cy="707886"/>
          </a:xfrm>
          <a:prstGeom prst="rect">
            <a:avLst/>
          </a:prstGeom>
          <a:noFill/>
        </p:spPr>
        <p:txBody>
          <a:bodyPr wrap="square" rtlCol="0">
            <a:spAutoFit/>
          </a:bodyPr>
          <a:lstStyle/>
          <a:p>
            <a:r>
              <a:rPr lang="en-US" sz="2000" b="1">
                <a:solidFill>
                  <a:srgbClr val="821191"/>
                </a:solidFill>
                <a:latin typeface="Karla" pitchFamily="2" charset="0"/>
                <a:ea typeface="Karla" pitchFamily="2" charset="0"/>
              </a:rPr>
              <a:t>PORTFOLIO</a:t>
            </a:r>
            <a:r>
              <a:rPr lang="sr-Latn-RS" sz="2000" b="1">
                <a:solidFill>
                  <a:srgbClr val="AC16C0"/>
                </a:solidFill>
                <a:latin typeface="Karla" pitchFamily="2" charset="0"/>
                <a:ea typeface="Karla" pitchFamily="2" charset="0"/>
              </a:rPr>
              <a:t> </a:t>
            </a:r>
            <a:endParaRPr lang="en-US" sz="2000" b="1">
              <a:solidFill>
                <a:srgbClr val="AC16C0"/>
              </a:solidFill>
              <a:latin typeface="Karla" pitchFamily="2" charset="0"/>
              <a:ea typeface="Karla" pitchFamily="2" charset="0"/>
            </a:endParaRPr>
          </a:p>
          <a:p>
            <a:r>
              <a:rPr lang="sr-Latn-RS" sz="2000" b="1">
                <a:solidFill>
                  <a:schemeClr val="bg1"/>
                </a:solidFill>
                <a:latin typeface="Karla" pitchFamily="2" charset="0"/>
                <a:ea typeface="Karla" pitchFamily="2" charset="0"/>
              </a:rPr>
              <a:t>TEST AND</a:t>
            </a:r>
            <a:r>
              <a:rPr lang="en-US" sz="2000" b="1">
                <a:solidFill>
                  <a:schemeClr val="bg1"/>
                </a:solidFill>
                <a:latin typeface="Karla" pitchFamily="2" charset="0"/>
                <a:ea typeface="Karla" pitchFamily="2" charset="0"/>
              </a:rPr>
              <a:t> </a:t>
            </a:r>
            <a:r>
              <a:rPr lang="sr-Latn-RS" sz="2000" b="1">
                <a:solidFill>
                  <a:schemeClr val="bg1"/>
                </a:solidFill>
                <a:latin typeface="Karla" pitchFamily="2" charset="0"/>
                <a:ea typeface="Karla" pitchFamily="2" charset="0"/>
              </a:rPr>
              <a:t>MEASUR</a:t>
            </a:r>
            <a:r>
              <a:rPr lang="en-US" sz="2000" b="1">
                <a:solidFill>
                  <a:schemeClr val="bg1"/>
                </a:solidFill>
                <a:latin typeface="Karla" pitchFamily="2" charset="0"/>
                <a:ea typeface="Karla" pitchFamily="2" charset="0"/>
              </a:rPr>
              <a:t>E</a:t>
            </a:r>
            <a:r>
              <a:rPr lang="sr-Latn-RS" sz="2000" b="1">
                <a:solidFill>
                  <a:schemeClr val="bg1"/>
                </a:solidFill>
                <a:latin typeface="Karla" pitchFamily="2" charset="0"/>
                <a:ea typeface="Karla" pitchFamily="2" charset="0"/>
              </a:rPr>
              <a:t>MENT</a:t>
            </a:r>
            <a:endParaRPr lang="en-US" sz="2000">
              <a:solidFill>
                <a:schemeClr val="bg1"/>
              </a:solidFill>
            </a:endParaRPr>
          </a:p>
        </p:txBody>
      </p:sp>
      <p:sp>
        <p:nvSpPr>
          <p:cNvPr id="12" name="Rectangle 11">
            <a:extLst>
              <a:ext uri="{FF2B5EF4-FFF2-40B4-BE49-F238E27FC236}">
                <a16:creationId xmlns:a16="http://schemas.microsoft.com/office/drawing/2014/main" id="{D4522C07-A19F-48CB-B2D2-65D3C995488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2413FD3-03AD-4A5E-A833-F6319B287180}"/>
              </a:ext>
            </a:extLst>
          </p:cNvPr>
          <p:cNvSpPr>
            <a:spLocks noGrp="1"/>
          </p:cNvSpPr>
          <p:nvPr>
            <p:ph type="title"/>
          </p:nvPr>
        </p:nvSpPr>
        <p:spPr>
          <a:xfrm>
            <a:off x="838200" y="1315612"/>
            <a:ext cx="10515600" cy="375076"/>
          </a:xfrm>
        </p:spPr>
        <p:txBody>
          <a:bodyPr/>
          <a:lstStyle>
            <a:lvl1pPr>
              <a:defRPr>
                <a:latin typeface="Karla" pitchFamily="2" charset="0"/>
                <a:ea typeface="Karla" pitchFamily="2" charset="0"/>
              </a:defRPr>
            </a:lvl1pPr>
          </a:lstStyle>
          <a:p>
            <a:r>
              <a:rPr lang="en-US" dirty="0"/>
              <a:t>Click to edit Master title style</a:t>
            </a:r>
          </a:p>
        </p:txBody>
      </p:sp>
      <p:sp>
        <p:nvSpPr>
          <p:cNvPr id="14" name="Content Placeholder 2">
            <a:extLst>
              <a:ext uri="{FF2B5EF4-FFF2-40B4-BE49-F238E27FC236}">
                <a16:creationId xmlns:a16="http://schemas.microsoft.com/office/drawing/2014/main" id="{6DC8F676-7A2B-4EE1-8091-40C5CF877B5F}"/>
              </a:ext>
            </a:extLst>
          </p:cNvPr>
          <p:cNvSpPr>
            <a:spLocks noGrp="1"/>
          </p:cNvSpPr>
          <p:nvPr>
            <p:ph idx="1"/>
          </p:nvPr>
        </p:nvSpPr>
        <p:spPr>
          <a:xfrm>
            <a:off x="838200" y="1825625"/>
            <a:ext cx="10515600" cy="2903393"/>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1">
            <a:extLst>
              <a:ext uri="{FF2B5EF4-FFF2-40B4-BE49-F238E27FC236}">
                <a16:creationId xmlns:a16="http://schemas.microsoft.com/office/drawing/2014/main" id="{6E0DD22F-B0A6-4BB1-9A0B-0B03AC87B07D}"/>
              </a:ext>
            </a:extLst>
          </p:cNvPr>
          <p:cNvSpPr>
            <a:spLocks noGrp="1"/>
          </p:cNvSpPr>
          <p:nvPr>
            <p:ph type="pic" sz="quarter" idx="13"/>
          </p:nvPr>
        </p:nvSpPr>
        <p:spPr>
          <a:xfrm>
            <a:off x="838199" y="4851401"/>
            <a:ext cx="1914525" cy="1325562"/>
          </a:xfrm>
        </p:spPr>
        <p:txBody>
          <a:bodyPr/>
          <a:lstStyle/>
          <a:p>
            <a:endParaRPr lang="en-US" dirty="0"/>
          </a:p>
        </p:txBody>
      </p:sp>
      <p:sp>
        <p:nvSpPr>
          <p:cNvPr id="16" name="Picture Placeholder 13">
            <a:extLst>
              <a:ext uri="{FF2B5EF4-FFF2-40B4-BE49-F238E27FC236}">
                <a16:creationId xmlns:a16="http://schemas.microsoft.com/office/drawing/2014/main" id="{040EE459-78A5-44B7-A20D-4EAD57AFD643}"/>
              </a:ext>
            </a:extLst>
          </p:cNvPr>
          <p:cNvSpPr>
            <a:spLocks noGrp="1"/>
          </p:cNvSpPr>
          <p:nvPr>
            <p:ph type="pic" sz="quarter" idx="14"/>
          </p:nvPr>
        </p:nvSpPr>
        <p:spPr>
          <a:xfrm>
            <a:off x="2891705" y="4851400"/>
            <a:ext cx="1914525" cy="1325563"/>
          </a:xfrm>
        </p:spPr>
        <p:txBody>
          <a:bodyPr/>
          <a:lstStyle/>
          <a:p>
            <a:endParaRPr lang="en-US" dirty="0"/>
          </a:p>
        </p:txBody>
      </p:sp>
      <p:sp>
        <p:nvSpPr>
          <p:cNvPr id="17" name="Picture Placeholder 13">
            <a:extLst>
              <a:ext uri="{FF2B5EF4-FFF2-40B4-BE49-F238E27FC236}">
                <a16:creationId xmlns:a16="http://schemas.microsoft.com/office/drawing/2014/main" id="{E7D8BE7A-501A-454B-B519-CF0428E78110}"/>
              </a:ext>
            </a:extLst>
          </p:cNvPr>
          <p:cNvSpPr>
            <a:spLocks noGrp="1"/>
          </p:cNvSpPr>
          <p:nvPr>
            <p:ph type="pic" sz="quarter" idx="15"/>
          </p:nvPr>
        </p:nvSpPr>
        <p:spPr>
          <a:xfrm>
            <a:off x="4928334" y="4856022"/>
            <a:ext cx="1914525" cy="1325563"/>
          </a:xfrm>
        </p:spPr>
        <p:txBody>
          <a:bodyPr/>
          <a:lstStyle/>
          <a:p>
            <a:endParaRPr lang="en-US"/>
          </a:p>
        </p:txBody>
      </p:sp>
      <p:sp>
        <p:nvSpPr>
          <p:cNvPr id="18" name="Picture Placeholder 13">
            <a:extLst>
              <a:ext uri="{FF2B5EF4-FFF2-40B4-BE49-F238E27FC236}">
                <a16:creationId xmlns:a16="http://schemas.microsoft.com/office/drawing/2014/main" id="{3A5E13F6-2CE0-4ACD-969F-964937F8EAE2}"/>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250392948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AECDF9-A867-411A-A07D-6761659A236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7836C655-D31F-44C0-9125-377BD84EA3BA}"/>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66B2DD16-74C0-4FC5-AD61-76ECA00F3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93234B57-4927-4066-8273-76FF4EB8A31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C80B61F-E4FF-4DCE-A78F-733828FE7C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1171293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dirty="0"/>
          </a:p>
        </p:txBody>
      </p:sp>
      <p:sp>
        <p:nvSpPr>
          <p:cNvPr id="7" name="Content Placeholder 9">
            <a:extLst>
              <a:ext uri="{FF2B5EF4-FFF2-40B4-BE49-F238E27FC236}">
                <a16:creationId xmlns:a16="http://schemas.microsoft.com/office/drawing/2014/main" id="{3C8747EB-C5E0-49C1-A82B-0422B0AF0F35}"/>
              </a:ext>
            </a:extLst>
          </p:cNvPr>
          <p:cNvSpPr>
            <a:spLocks noGrp="1"/>
          </p:cNvSpPr>
          <p:nvPr>
            <p:ph sz="quarter" idx="14"/>
          </p:nvPr>
        </p:nvSpPr>
        <p:spPr>
          <a:xfrm>
            <a:off x="838200" y="1448880"/>
            <a:ext cx="10515600"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066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Content Placeholder 9">
            <a:extLst>
              <a:ext uri="{FF2B5EF4-FFF2-40B4-BE49-F238E27FC236}">
                <a16:creationId xmlns:a16="http://schemas.microsoft.com/office/drawing/2014/main" id="{B194CF6B-816A-418F-B4D2-8D0F4197881D}"/>
              </a:ext>
            </a:extLst>
          </p:cNvPr>
          <p:cNvSpPr>
            <a:spLocks noGrp="1"/>
          </p:cNvSpPr>
          <p:nvPr>
            <p:ph sz="quarter" idx="14"/>
          </p:nvPr>
        </p:nvSpPr>
        <p:spPr>
          <a:xfrm>
            <a:off x="838200"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75FD81E8-D02C-44C9-B1B2-94BE6ABF5180}"/>
              </a:ext>
            </a:extLst>
          </p:cNvPr>
          <p:cNvSpPr>
            <a:spLocks noGrp="1"/>
          </p:cNvSpPr>
          <p:nvPr>
            <p:ph sz="quarter" idx="15"/>
          </p:nvPr>
        </p:nvSpPr>
        <p:spPr>
          <a:xfrm>
            <a:off x="6153912"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3397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F0E450EB-F058-4714-AB2C-8176654A3168}"/>
              </a:ext>
            </a:extLst>
          </p:cNvPr>
          <p:cNvSpPr>
            <a:spLocks noGrp="1"/>
          </p:cNvSpPr>
          <p:nvPr>
            <p:ph type="pic" sz="quarter" idx="13"/>
          </p:nvPr>
        </p:nvSpPr>
        <p:spPr>
          <a:xfrm>
            <a:off x="6199188" y="1436688"/>
            <a:ext cx="5154612" cy="2549525"/>
          </a:xfrm>
        </p:spPr>
        <p:txBody>
          <a:bodyPr/>
          <a:lstStyle/>
          <a:p>
            <a:endParaRPr lang="en-US"/>
          </a:p>
        </p:txBody>
      </p:sp>
      <p:sp>
        <p:nvSpPr>
          <p:cNvPr id="10" name="Content Placeholder 9">
            <a:extLst>
              <a:ext uri="{FF2B5EF4-FFF2-40B4-BE49-F238E27FC236}">
                <a16:creationId xmlns:a16="http://schemas.microsoft.com/office/drawing/2014/main" id="{59293837-0726-4CE7-91C8-560621AD3C5E}"/>
              </a:ext>
            </a:extLst>
          </p:cNvPr>
          <p:cNvSpPr>
            <a:spLocks noGrp="1"/>
          </p:cNvSpPr>
          <p:nvPr>
            <p:ph sz="quarter" idx="14"/>
          </p:nvPr>
        </p:nvSpPr>
        <p:spPr>
          <a:xfrm>
            <a:off x="838200" y="1442784"/>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4573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Tree>
    <p:extLst>
      <p:ext uri="{BB962C8B-B14F-4D97-AF65-F5344CB8AC3E}">
        <p14:creationId xmlns:p14="http://schemas.microsoft.com/office/powerpoint/2010/main" val="30128099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Tree>
    <p:extLst>
      <p:ext uri="{BB962C8B-B14F-4D97-AF65-F5344CB8AC3E}">
        <p14:creationId xmlns:p14="http://schemas.microsoft.com/office/powerpoint/2010/main" val="251074366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9" name="Rectangle 8">
            <a:extLst>
              <a:ext uri="{FF2B5EF4-FFF2-40B4-BE49-F238E27FC236}">
                <a16:creationId xmlns:a16="http://schemas.microsoft.com/office/drawing/2014/main" id="{41E5B039-9C33-4F44-A8E3-A7C504340374}"/>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B88065-06E3-4179-8FFF-15D917269CAD}"/>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5595296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566841B3-7F1C-49E5-8105-B28CCFBA2BB4}"/>
              </a:ext>
            </a:extLst>
          </p:cNvPr>
          <p:cNvSpPr/>
          <p:nvPr userDrawn="1"/>
        </p:nvSpPr>
        <p:spPr>
          <a:xfrm>
            <a:off x="2088" y="6153135"/>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C0C0E93-D33D-43A2-8CB8-05FFF83B831F}"/>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2302277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hasCustomPrompt="1"/>
          </p:nvPr>
        </p:nvSpPr>
        <p:spPr>
          <a:xfrm>
            <a:off x="300256" y="1720664"/>
            <a:ext cx="4620768" cy="368808"/>
          </a:xfrm>
        </p:spPr>
        <p:txBody>
          <a:bodyPr anchor="b">
            <a:noAutofit/>
          </a:bodyPr>
          <a:lstStyle>
            <a:lvl1pPr algn="ctr">
              <a:defRPr sz="2400" b="1">
                <a:solidFill>
                  <a:schemeClr val="accent1">
                    <a:lumMod val="75000"/>
                  </a:schemeClr>
                </a:solidFill>
                <a:latin typeface="Karla" pitchFamily="2" charset="0"/>
                <a:ea typeface="Karla" pitchFamily="2" charset="0"/>
              </a:defRPr>
            </a:lvl1pPr>
          </a:lstStyle>
          <a:p>
            <a:r>
              <a:rPr lang="sr-Latn-RS" dirty="0"/>
              <a:t>AGENDA</a:t>
            </a:r>
            <a:endParaRPr lang="en-US" dirty="0"/>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300256" y="2636820"/>
            <a:ext cx="4620768" cy="2549652"/>
          </a:xfrm>
        </p:spPr>
        <p:txBody>
          <a:bodyPr/>
          <a:lstStyle>
            <a:lvl1pPr marL="0" indent="0" algn="ctr" fontAlgn="t">
              <a:buNone/>
              <a:defRPr sz="2000">
                <a:solidFill>
                  <a:schemeClr val="accent1">
                    <a:lumMod val="75000"/>
                  </a:schemeClr>
                </a:solidFill>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pic>
        <p:nvPicPr>
          <p:cNvPr id="13" name="Picture 12">
            <a:extLst>
              <a:ext uri="{FF2B5EF4-FFF2-40B4-BE49-F238E27FC236}">
                <a16:creationId xmlns:a16="http://schemas.microsoft.com/office/drawing/2014/main" id="{C0C8D61C-58B0-4716-AA69-FBA5D3D62E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5331" y="1943470"/>
            <a:ext cx="6554673" cy="3210535"/>
          </a:xfrm>
          <a:prstGeom prst="rect">
            <a:avLst/>
          </a:prstGeom>
        </p:spPr>
      </p:pic>
    </p:spTree>
    <p:extLst>
      <p:ext uri="{BB962C8B-B14F-4D97-AF65-F5344CB8AC3E}">
        <p14:creationId xmlns:p14="http://schemas.microsoft.com/office/powerpoint/2010/main" val="34629155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8" name="Rectangle 7">
            <a:extLst>
              <a:ext uri="{FF2B5EF4-FFF2-40B4-BE49-F238E27FC236}">
                <a16:creationId xmlns:a16="http://schemas.microsoft.com/office/drawing/2014/main" id="{A3481415-7B1C-42C1-8F54-423D07C0BD61}"/>
              </a:ext>
            </a:extLst>
          </p:cNvPr>
          <p:cNvSpPr/>
          <p:nvPr userDrawn="1"/>
        </p:nvSpPr>
        <p:spPr>
          <a:xfrm>
            <a:off x="6263"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D5D608-B9A2-4A35-8094-7B1C7FBEC1B2}"/>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8225501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BC44A5B7-D223-4884-845D-1A88F5F1CA3E}"/>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D1744F3-983C-4C7C-9390-CA1DF5AD636A}"/>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41071367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9856015" y="6483758"/>
            <a:ext cx="2022939" cy="135582"/>
          </a:xfrm>
          <a:prstGeom prst="rect">
            <a:avLst/>
          </a:prstGeom>
          <a:ln w="3175">
            <a:miter lim="400000"/>
          </a:ln>
          <a:extLst>
            <a:ext uri="{C572A759-6A51-4108-AA02-DFA0A04FC94B}">
              <ma14:wrappingTextBoxFlag xmlns="" xmlns:ma14="http://schemas.microsoft.com/office/mac/drawingml/2011/main" val="1"/>
            </a:ext>
          </a:extLst>
        </p:spPr>
        <p:txBody>
          <a:bodyPr lIns="26813" tIns="26813" rIns="26813" bIns="26813" anchor="ctr">
            <a:spAutoFit/>
          </a:bodyPr>
          <a:lstStyle/>
          <a:p>
            <a:pPr lvl="0" algn="r">
              <a:defRPr sz="1800"/>
            </a:pPr>
            <a:r>
              <a:rPr sz="529" baseline="0" dirty="0">
                <a:solidFill>
                  <a:schemeClr val="tx1"/>
                </a:solidFill>
                <a:latin typeface="HelvNeue Roman for IBM"/>
                <a:ea typeface="HelvNeue Roman for IBM"/>
                <a:cs typeface="HelvNeue Roman for IBM"/>
                <a:sym typeface="HelvNeue Roman for IBM"/>
              </a:rPr>
              <a:t>© </a:t>
            </a:r>
            <a:r>
              <a:rPr sz="529"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529"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23881333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A47E-DF8E-44DC-8E7E-D9D95B756919}"/>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E4520A-6774-4CA6-9009-CCCF88BAF322}"/>
              </a:ext>
            </a:extLst>
          </p:cNvPr>
          <p:cNvSpPr>
            <a:spLocks noGrp="1"/>
          </p:cNvSpPr>
          <p:nvPr>
            <p:ph idx="1"/>
          </p:nvPr>
        </p:nvSpPr>
        <p:spPr>
          <a:xfrm>
            <a:off x="838200" y="1825625"/>
            <a:ext cx="10515600" cy="2903393"/>
          </a:xfrm>
        </p:spPr>
        <p:txBody>
          <a:bodyPr/>
          <a:lstStyle>
            <a:lvl1pPr fontAlgn="t" latinLnBrk="0">
              <a:defRPr/>
            </a:lvl1pPr>
            <a:lvl2pPr fontAlgn="t" latinLnBrk="0">
              <a:defRPr/>
            </a:lvl2pPr>
            <a:lvl3pPr fontAlgn="t" latinLnBrk="0">
              <a:defRPr/>
            </a:lvl3pPr>
            <a:lvl4pPr fontAlgn="t" latinLnBrk="0">
              <a:defRPr/>
            </a:lvl4pPr>
            <a:lvl5pPr fontAlgn="t" latinLnBrk="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92714F-AE3F-470A-9A7C-D132AAA130BD}"/>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978CDCF6-9015-434D-AC1D-C7858186C8D5}"/>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910E2309-C4B5-428F-82ED-2913FBE329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pic>
        <p:nvPicPr>
          <p:cNvPr id="9" name="Picture 8">
            <a:extLst>
              <a:ext uri="{FF2B5EF4-FFF2-40B4-BE49-F238E27FC236}">
                <a16:creationId xmlns:a16="http://schemas.microsoft.com/office/drawing/2014/main" id="{5A287D2B-CFFD-49BF-AAF9-3DA1A4FB29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706" y="321556"/>
            <a:ext cx="481828" cy="407144"/>
          </a:xfrm>
          <a:prstGeom prst="rect">
            <a:avLst/>
          </a:prstGeom>
        </p:spPr>
      </p:pic>
      <p:sp>
        <p:nvSpPr>
          <p:cNvPr id="10" name="Rectangle 9">
            <a:extLst>
              <a:ext uri="{FF2B5EF4-FFF2-40B4-BE49-F238E27FC236}">
                <a16:creationId xmlns:a16="http://schemas.microsoft.com/office/drawing/2014/main" id="{1A479F02-77B1-4C73-AC34-A4D0AD054570}"/>
              </a:ext>
            </a:extLst>
          </p:cNvPr>
          <p:cNvSpPr/>
          <p:nvPr userDrawn="1"/>
        </p:nvSpPr>
        <p:spPr>
          <a:xfrm>
            <a:off x="1453830" y="400703"/>
            <a:ext cx="2266967" cy="369332"/>
          </a:xfrm>
          <a:prstGeom prst="rect">
            <a:avLst/>
          </a:prstGeom>
        </p:spPr>
        <p:txBody>
          <a:bodyPr wrap="none">
            <a:spAutoFit/>
          </a:bodyPr>
          <a:lstStyle/>
          <a:p>
            <a:r>
              <a:rPr lang="sr-Latn-RS" b="1" dirty="0">
                <a:solidFill>
                  <a:schemeClr val="bg1"/>
                </a:solidFill>
                <a:latin typeface="Karla" pitchFamily="2" charset="0"/>
                <a:ea typeface="Karla" pitchFamily="2" charset="0"/>
              </a:rPr>
              <a:t>IBIS INSTRUMENTS</a:t>
            </a:r>
            <a:endParaRPr lang="en-US" b="1" dirty="0">
              <a:solidFill>
                <a:schemeClr val="bg1"/>
              </a:solidFill>
              <a:latin typeface="Karla" pitchFamily="2" charset="0"/>
              <a:ea typeface="Karla" pitchFamily="2" charset="0"/>
            </a:endParaRPr>
          </a:p>
        </p:txBody>
      </p:sp>
      <p:sp>
        <p:nvSpPr>
          <p:cNvPr id="12" name="Picture Placeholder 11">
            <a:extLst>
              <a:ext uri="{FF2B5EF4-FFF2-40B4-BE49-F238E27FC236}">
                <a16:creationId xmlns:a16="http://schemas.microsoft.com/office/drawing/2014/main" id="{0A831514-AD02-4C76-AF80-DF557F465173}"/>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4BE1353B-628E-447B-B24D-8C8ED70D7EE6}"/>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6C85937C-0306-4CDE-AC42-D80EFF7D732B}"/>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223ADB87-559F-4138-B8B1-B3E71BE45E6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4205048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841710-78DD-49B6-A7A9-AE618977D9B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E6A423DD-A74D-464D-9DEA-1C70BEA9CD0D}"/>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0DCF59D8-48CC-40A1-B43A-8518253F3E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sp>
        <p:nvSpPr>
          <p:cNvPr id="2" name="Title 1">
            <a:extLst>
              <a:ext uri="{FF2B5EF4-FFF2-40B4-BE49-F238E27FC236}">
                <a16:creationId xmlns:a16="http://schemas.microsoft.com/office/drawing/2014/main" id="{FBA3D816-2760-44AF-8301-5E5A3317BB5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248045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2AD572-24AC-4421-A122-592C787BCB81}"/>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C563F7BC-7E7B-49AB-B855-2FF0063D571E}"/>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0B87FC76-B4A8-45B4-A5A6-41370C932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5126036" cy="1274067"/>
          </a:xfrm>
          <a:prstGeom prst="rect">
            <a:avLst/>
          </a:prstGeom>
        </p:spPr>
      </p:pic>
      <p:pic>
        <p:nvPicPr>
          <p:cNvPr id="9" name="Picture 8">
            <a:extLst>
              <a:ext uri="{FF2B5EF4-FFF2-40B4-BE49-F238E27FC236}">
                <a16:creationId xmlns:a16="http://schemas.microsoft.com/office/drawing/2014/main" id="{5DC94682-7420-4726-8676-2D08EC2253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855" y="298700"/>
            <a:ext cx="486834" cy="425389"/>
          </a:xfrm>
          <a:prstGeom prst="rect">
            <a:avLst/>
          </a:prstGeom>
        </p:spPr>
      </p:pic>
      <p:sp>
        <p:nvSpPr>
          <p:cNvPr id="10" name="TextBox 9">
            <a:extLst>
              <a:ext uri="{FF2B5EF4-FFF2-40B4-BE49-F238E27FC236}">
                <a16:creationId xmlns:a16="http://schemas.microsoft.com/office/drawing/2014/main" id="{CD5E9593-C585-43F2-8DC7-6699C8C6A769}"/>
              </a:ext>
            </a:extLst>
          </p:cNvPr>
          <p:cNvSpPr txBox="1"/>
          <p:nvPr userDrawn="1"/>
        </p:nvSpPr>
        <p:spPr>
          <a:xfrm>
            <a:off x="1220154" y="285614"/>
            <a:ext cx="4512052" cy="707886"/>
          </a:xfrm>
          <a:prstGeom prst="rect">
            <a:avLst/>
          </a:prstGeom>
          <a:noFill/>
        </p:spPr>
        <p:txBody>
          <a:bodyPr wrap="square" rtlCol="0">
            <a:spAutoFit/>
          </a:bodyPr>
          <a:lstStyle/>
          <a:p>
            <a:r>
              <a:rPr lang="en-US" sz="2000" b="1">
                <a:solidFill>
                  <a:srgbClr val="0C6F8E"/>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SOFTWARE DEVELOPMENT</a:t>
            </a:r>
          </a:p>
        </p:txBody>
      </p:sp>
      <p:sp>
        <p:nvSpPr>
          <p:cNvPr id="11" name="Title 1">
            <a:extLst>
              <a:ext uri="{FF2B5EF4-FFF2-40B4-BE49-F238E27FC236}">
                <a16:creationId xmlns:a16="http://schemas.microsoft.com/office/drawing/2014/main" id="{440696B0-2BA6-45A2-B772-833EBFB62E55}"/>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480085C6-0DD7-43E3-905D-4B02E439FF6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3C617B34-5F1F-456E-944D-A36A1EE4D390}"/>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926A778C-42B9-403B-96BC-E8BA3D52B5C8}"/>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72422A32-CDAB-4A95-90BB-9374517BFD16}"/>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4C10804D-E64E-4DAF-8EAF-815174716D50}"/>
              </a:ext>
            </a:extLst>
          </p:cNvPr>
          <p:cNvSpPr>
            <a:spLocks noGrp="1"/>
          </p:cNvSpPr>
          <p:nvPr>
            <p:ph type="pic" sz="quarter" idx="16"/>
          </p:nvPr>
        </p:nvSpPr>
        <p:spPr>
          <a:xfrm>
            <a:off x="6983418" y="4860645"/>
            <a:ext cx="1914525" cy="1325563"/>
          </a:xfrm>
        </p:spPr>
        <p:txBody>
          <a:bodyPr/>
          <a:lstStyle/>
          <a:p>
            <a:endParaRPr lang="en-US"/>
          </a:p>
        </p:txBody>
      </p:sp>
      <p:sp>
        <p:nvSpPr>
          <p:cNvPr id="17" name="Rectangle 16">
            <a:extLst>
              <a:ext uri="{FF2B5EF4-FFF2-40B4-BE49-F238E27FC236}">
                <a16:creationId xmlns:a16="http://schemas.microsoft.com/office/drawing/2014/main" id="{899F96A4-BA58-4723-87A9-3D452A98901B}"/>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1170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234C9B-4C28-4386-BC22-C5B39089F15E}"/>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BF356FFA-CED0-4C01-A514-E2BB5C454D0E}"/>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E5EFF731-4DE6-4299-A2CB-39209D02E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4614681" cy="1274067"/>
          </a:xfrm>
          <a:prstGeom prst="rect">
            <a:avLst/>
          </a:prstGeom>
        </p:spPr>
      </p:pic>
      <p:sp>
        <p:nvSpPr>
          <p:cNvPr id="6" name="Rectangle 5">
            <a:extLst>
              <a:ext uri="{FF2B5EF4-FFF2-40B4-BE49-F238E27FC236}">
                <a16:creationId xmlns:a16="http://schemas.microsoft.com/office/drawing/2014/main" id="{30CAAC6C-5334-49D4-BC3B-4257333B4EE7}"/>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C59CD72-71B6-41E4-B38E-394CD0AE6AF3}"/>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8230317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D266605-CB4D-4E58-AF89-57FB524E0A8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7" name="Slide Number Placeholder 6">
            <a:extLst>
              <a:ext uri="{FF2B5EF4-FFF2-40B4-BE49-F238E27FC236}">
                <a16:creationId xmlns:a16="http://schemas.microsoft.com/office/drawing/2014/main" id="{5B74F310-2185-4D54-AF4C-AF8DB3D37E2B}"/>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BF0855A1-7E98-4C9F-B2E2-385FE210D2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pic>
        <p:nvPicPr>
          <p:cNvPr id="12" name="Picture 11">
            <a:extLst>
              <a:ext uri="{FF2B5EF4-FFF2-40B4-BE49-F238E27FC236}">
                <a16:creationId xmlns:a16="http://schemas.microsoft.com/office/drawing/2014/main" id="{23329C5C-5204-43A4-BE39-707A2F3683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396" y="298700"/>
            <a:ext cx="593111" cy="518253"/>
          </a:xfrm>
          <a:prstGeom prst="rect">
            <a:avLst/>
          </a:prstGeom>
        </p:spPr>
      </p:pic>
      <p:sp>
        <p:nvSpPr>
          <p:cNvPr id="13" name="TextBox 12">
            <a:extLst>
              <a:ext uri="{FF2B5EF4-FFF2-40B4-BE49-F238E27FC236}">
                <a16:creationId xmlns:a16="http://schemas.microsoft.com/office/drawing/2014/main" id="{4FD12FC3-A7BD-4C9B-8096-752871DAF727}"/>
              </a:ext>
            </a:extLst>
          </p:cNvPr>
          <p:cNvSpPr txBox="1"/>
          <p:nvPr userDrawn="1"/>
        </p:nvSpPr>
        <p:spPr>
          <a:xfrm>
            <a:off x="1160572" y="228415"/>
            <a:ext cx="2970719" cy="707886"/>
          </a:xfrm>
          <a:prstGeom prst="rect">
            <a:avLst/>
          </a:prstGeom>
          <a:noFill/>
        </p:spPr>
        <p:txBody>
          <a:bodyPr wrap="square" rtlCol="0">
            <a:spAutoFit/>
          </a:bodyPr>
          <a:lstStyle/>
          <a:p>
            <a:r>
              <a:rPr lang="en-US" sz="2000" b="1" dirty="0">
                <a:solidFill>
                  <a:srgbClr val="D20014"/>
                </a:solidFill>
                <a:latin typeface="Karla" pitchFamily="2" charset="0"/>
                <a:ea typeface="Karla" pitchFamily="2" charset="0"/>
              </a:rPr>
              <a:t>PORTFOLIO</a:t>
            </a:r>
            <a:r>
              <a:rPr lang="sr-Latn-RS" sz="2000" b="1" dirty="0">
                <a:solidFill>
                  <a:schemeClr val="bg1"/>
                </a:solidFill>
                <a:latin typeface="Karla" pitchFamily="2" charset="0"/>
                <a:ea typeface="Karla" pitchFamily="2" charset="0"/>
              </a:rPr>
              <a:t> </a:t>
            </a:r>
            <a:endParaRPr lang="en-US" sz="2000" b="1" dirty="0">
              <a:solidFill>
                <a:schemeClr val="bg1"/>
              </a:solidFill>
              <a:latin typeface="Karla" pitchFamily="2" charset="0"/>
              <a:ea typeface="Karla" pitchFamily="2" charset="0"/>
            </a:endParaRPr>
          </a:p>
          <a:p>
            <a:r>
              <a:rPr lang="en-US" sz="2000" b="1" dirty="0">
                <a:solidFill>
                  <a:schemeClr val="bg1"/>
                </a:solidFill>
                <a:latin typeface="Karla" pitchFamily="2" charset="0"/>
                <a:ea typeface="Karla" pitchFamily="2" charset="0"/>
              </a:rPr>
              <a:t>SECURITY</a:t>
            </a:r>
          </a:p>
        </p:txBody>
      </p:sp>
      <p:sp>
        <p:nvSpPr>
          <p:cNvPr id="14" name="Title 1">
            <a:extLst>
              <a:ext uri="{FF2B5EF4-FFF2-40B4-BE49-F238E27FC236}">
                <a16:creationId xmlns:a16="http://schemas.microsoft.com/office/drawing/2014/main" id="{F65865CB-090F-4687-94FE-D9853617B552}"/>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FCC044BF-CC7B-4D82-B0A8-A651F0B53334}"/>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1">
            <a:extLst>
              <a:ext uri="{FF2B5EF4-FFF2-40B4-BE49-F238E27FC236}">
                <a16:creationId xmlns:a16="http://schemas.microsoft.com/office/drawing/2014/main" id="{335ED0E6-3C79-4FBB-AEE4-80437669CC3A}"/>
              </a:ext>
            </a:extLst>
          </p:cNvPr>
          <p:cNvSpPr>
            <a:spLocks noGrp="1"/>
          </p:cNvSpPr>
          <p:nvPr>
            <p:ph type="pic" sz="quarter" idx="13"/>
          </p:nvPr>
        </p:nvSpPr>
        <p:spPr>
          <a:xfrm>
            <a:off x="838199" y="4851401"/>
            <a:ext cx="1914525" cy="1325562"/>
          </a:xfrm>
        </p:spPr>
        <p:txBody>
          <a:bodyPr/>
          <a:lstStyle/>
          <a:p>
            <a:endParaRPr lang="en-US"/>
          </a:p>
        </p:txBody>
      </p:sp>
      <p:sp>
        <p:nvSpPr>
          <p:cNvPr id="17" name="Picture Placeholder 13">
            <a:extLst>
              <a:ext uri="{FF2B5EF4-FFF2-40B4-BE49-F238E27FC236}">
                <a16:creationId xmlns:a16="http://schemas.microsoft.com/office/drawing/2014/main" id="{DCA8BFFE-9294-4DFE-B01E-17E725D57A65}"/>
              </a:ext>
            </a:extLst>
          </p:cNvPr>
          <p:cNvSpPr>
            <a:spLocks noGrp="1"/>
          </p:cNvSpPr>
          <p:nvPr>
            <p:ph type="pic" sz="quarter" idx="14"/>
          </p:nvPr>
        </p:nvSpPr>
        <p:spPr>
          <a:xfrm>
            <a:off x="2891705" y="4851400"/>
            <a:ext cx="1914525" cy="1325563"/>
          </a:xfrm>
        </p:spPr>
        <p:txBody>
          <a:bodyPr/>
          <a:lstStyle/>
          <a:p>
            <a:endParaRPr lang="en-US"/>
          </a:p>
        </p:txBody>
      </p:sp>
      <p:sp>
        <p:nvSpPr>
          <p:cNvPr id="18" name="Picture Placeholder 13">
            <a:extLst>
              <a:ext uri="{FF2B5EF4-FFF2-40B4-BE49-F238E27FC236}">
                <a16:creationId xmlns:a16="http://schemas.microsoft.com/office/drawing/2014/main" id="{EC0275E0-DA4E-47FE-9BFF-ED311E44CD6C}"/>
              </a:ext>
            </a:extLst>
          </p:cNvPr>
          <p:cNvSpPr>
            <a:spLocks noGrp="1"/>
          </p:cNvSpPr>
          <p:nvPr>
            <p:ph type="pic" sz="quarter" idx="15"/>
          </p:nvPr>
        </p:nvSpPr>
        <p:spPr>
          <a:xfrm>
            <a:off x="4928334" y="4856022"/>
            <a:ext cx="1914525" cy="1325563"/>
          </a:xfrm>
        </p:spPr>
        <p:txBody>
          <a:bodyPr/>
          <a:lstStyle/>
          <a:p>
            <a:endParaRPr lang="en-US"/>
          </a:p>
        </p:txBody>
      </p:sp>
      <p:sp>
        <p:nvSpPr>
          <p:cNvPr id="19" name="Picture Placeholder 13">
            <a:extLst>
              <a:ext uri="{FF2B5EF4-FFF2-40B4-BE49-F238E27FC236}">
                <a16:creationId xmlns:a16="http://schemas.microsoft.com/office/drawing/2014/main" id="{E9F3C86E-E8BA-4002-92E4-F4209757A4B0}"/>
              </a:ext>
            </a:extLst>
          </p:cNvPr>
          <p:cNvSpPr>
            <a:spLocks noGrp="1"/>
          </p:cNvSpPr>
          <p:nvPr>
            <p:ph type="pic" sz="quarter" idx="16"/>
          </p:nvPr>
        </p:nvSpPr>
        <p:spPr>
          <a:xfrm>
            <a:off x="6983418" y="4860645"/>
            <a:ext cx="1914525" cy="1325563"/>
          </a:xfrm>
        </p:spPr>
        <p:txBody>
          <a:bodyPr/>
          <a:lstStyle/>
          <a:p>
            <a:endParaRPr lang="en-US"/>
          </a:p>
        </p:txBody>
      </p:sp>
      <p:sp>
        <p:nvSpPr>
          <p:cNvPr id="20" name="Rectangle 19">
            <a:extLst>
              <a:ext uri="{FF2B5EF4-FFF2-40B4-BE49-F238E27FC236}">
                <a16:creationId xmlns:a16="http://schemas.microsoft.com/office/drawing/2014/main" id="{D4EE7C92-7A5A-4AAF-927C-2912E52D4D06}"/>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276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03F7D4-E4C2-4A49-8757-5A215F47BB4F}"/>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3B2C10BF-6782-4D3E-AB01-08D4669A0E6C}"/>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B50C7E59-C7AE-4CDE-9B98-A6D441DA2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sp>
        <p:nvSpPr>
          <p:cNvPr id="6" name="Rectangle 5">
            <a:extLst>
              <a:ext uri="{FF2B5EF4-FFF2-40B4-BE49-F238E27FC236}">
                <a16:creationId xmlns:a16="http://schemas.microsoft.com/office/drawing/2014/main" id="{1BF21DE9-0B22-4C33-9E89-C2D89F16EBDB}"/>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F7B1E08-347A-46C6-9B3B-340AAFD7CB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732426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C498543-98D3-4F03-B104-6EF32D4E4EEB}"/>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9" name="Slide Number Placeholder 8">
            <a:extLst>
              <a:ext uri="{FF2B5EF4-FFF2-40B4-BE49-F238E27FC236}">
                <a16:creationId xmlns:a16="http://schemas.microsoft.com/office/drawing/2014/main" id="{D120EF15-034B-4A27-9364-F101D689A916}"/>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8824E822-FC4F-4D84-8E8D-B83E742B5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pic>
        <p:nvPicPr>
          <p:cNvPr id="12" name="Picture 11">
            <a:extLst>
              <a:ext uri="{FF2B5EF4-FFF2-40B4-BE49-F238E27FC236}">
                <a16:creationId xmlns:a16="http://schemas.microsoft.com/office/drawing/2014/main" id="{63A0B341-8817-41F7-9BED-BBE197F846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08" y="296652"/>
            <a:ext cx="560620" cy="489862"/>
          </a:xfrm>
          <a:prstGeom prst="rect">
            <a:avLst/>
          </a:prstGeom>
        </p:spPr>
      </p:pic>
      <p:sp>
        <p:nvSpPr>
          <p:cNvPr id="13" name="TextBox 12">
            <a:extLst>
              <a:ext uri="{FF2B5EF4-FFF2-40B4-BE49-F238E27FC236}">
                <a16:creationId xmlns:a16="http://schemas.microsoft.com/office/drawing/2014/main" id="{7E357F8C-5EF7-4FCA-9FC1-1D46599386CB}"/>
              </a:ext>
            </a:extLst>
          </p:cNvPr>
          <p:cNvSpPr txBox="1"/>
          <p:nvPr userDrawn="1"/>
        </p:nvSpPr>
        <p:spPr>
          <a:xfrm>
            <a:off x="1214633" y="266241"/>
            <a:ext cx="3354144" cy="707886"/>
          </a:xfrm>
          <a:prstGeom prst="rect">
            <a:avLst/>
          </a:prstGeom>
          <a:noFill/>
        </p:spPr>
        <p:txBody>
          <a:bodyPr wrap="square" rtlCol="0">
            <a:spAutoFit/>
          </a:bodyPr>
          <a:lstStyle/>
          <a:p>
            <a:r>
              <a:rPr lang="en-US" sz="2000" b="1">
                <a:solidFill>
                  <a:schemeClr val="accent2">
                    <a:lumMod val="75000"/>
                  </a:schemeClr>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a:t>
            </a:r>
            <a:r>
              <a:rPr lang="sr-Latn-RS" sz="2000" b="1">
                <a:solidFill>
                  <a:schemeClr val="bg1"/>
                </a:solidFill>
                <a:latin typeface="Karla" pitchFamily="2" charset="0"/>
                <a:ea typeface="Karla" pitchFamily="2" charset="0"/>
              </a:rPr>
              <a:t>YSTEM INTEGRATION</a:t>
            </a:r>
            <a:endParaRPr lang="en-US" sz="2000" b="1">
              <a:solidFill>
                <a:schemeClr val="bg1"/>
              </a:solidFill>
              <a:latin typeface="Karla" pitchFamily="2" charset="0"/>
              <a:ea typeface="Karla" pitchFamily="2" charset="0"/>
            </a:endParaRPr>
          </a:p>
        </p:txBody>
      </p:sp>
      <p:sp>
        <p:nvSpPr>
          <p:cNvPr id="14" name="Rectangle 13">
            <a:extLst>
              <a:ext uri="{FF2B5EF4-FFF2-40B4-BE49-F238E27FC236}">
                <a16:creationId xmlns:a16="http://schemas.microsoft.com/office/drawing/2014/main" id="{D7F721BA-E648-4102-B64B-40FFF396058A}"/>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07813735-36CE-4BDF-A5D7-1E56F4214EBE}"/>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D2F8E78B-D92D-4E43-B028-F190B48F2C1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1">
            <a:extLst>
              <a:ext uri="{FF2B5EF4-FFF2-40B4-BE49-F238E27FC236}">
                <a16:creationId xmlns:a16="http://schemas.microsoft.com/office/drawing/2014/main" id="{6B06D73C-E304-4E0E-9019-F55C0F28302C}"/>
              </a:ext>
            </a:extLst>
          </p:cNvPr>
          <p:cNvSpPr>
            <a:spLocks noGrp="1"/>
          </p:cNvSpPr>
          <p:nvPr>
            <p:ph type="pic" sz="quarter" idx="13"/>
          </p:nvPr>
        </p:nvSpPr>
        <p:spPr>
          <a:xfrm>
            <a:off x="838199" y="4851401"/>
            <a:ext cx="1914525" cy="1325562"/>
          </a:xfrm>
        </p:spPr>
        <p:txBody>
          <a:bodyPr/>
          <a:lstStyle/>
          <a:p>
            <a:endParaRPr lang="en-US"/>
          </a:p>
        </p:txBody>
      </p:sp>
      <p:sp>
        <p:nvSpPr>
          <p:cNvPr id="18" name="Picture Placeholder 13">
            <a:extLst>
              <a:ext uri="{FF2B5EF4-FFF2-40B4-BE49-F238E27FC236}">
                <a16:creationId xmlns:a16="http://schemas.microsoft.com/office/drawing/2014/main" id="{295AB94A-2DB3-47BE-9C24-9B2DFF294A12}"/>
              </a:ext>
            </a:extLst>
          </p:cNvPr>
          <p:cNvSpPr>
            <a:spLocks noGrp="1"/>
          </p:cNvSpPr>
          <p:nvPr>
            <p:ph type="pic" sz="quarter" idx="14"/>
          </p:nvPr>
        </p:nvSpPr>
        <p:spPr>
          <a:xfrm>
            <a:off x="2891705" y="4851400"/>
            <a:ext cx="1914525" cy="1325563"/>
          </a:xfrm>
        </p:spPr>
        <p:txBody>
          <a:bodyPr/>
          <a:lstStyle/>
          <a:p>
            <a:endParaRPr lang="en-US"/>
          </a:p>
        </p:txBody>
      </p:sp>
      <p:sp>
        <p:nvSpPr>
          <p:cNvPr id="19" name="Picture Placeholder 13">
            <a:extLst>
              <a:ext uri="{FF2B5EF4-FFF2-40B4-BE49-F238E27FC236}">
                <a16:creationId xmlns:a16="http://schemas.microsoft.com/office/drawing/2014/main" id="{4B763A38-7490-4061-AF08-C01EA8A176C8}"/>
              </a:ext>
            </a:extLst>
          </p:cNvPr>
          <p:cNvSpPr>
            <a:spLocks noGrp="1"/>
          </p:cNvSpPr>
          <p:nvPr>
            <p:ph type="pic" sz="quarter" idx="15"/>
          </p:nvPr>
        </p:nvSpPr>
        <p:spPr>
          <a:xfrm>
            <a:off x="4928334" y="4856022"/>
            <a:ext cx="1914525" cy="1325563"/>
          </a:xfrm>
        </p:spPr>
        <p:txBody>
          <a:bodyPr/>
          <a:lstStyle/>
          <a:p>
            <a:endParaRPr lang="en-US"/>
          </a:p>
        </p:txBody>
      </p:sp>
      <p:sp>
        <p:nvSpPr>
          <p:cNvPr id="20" name="Picture Placeholder 13">
            <a:extLst>
              <a:ext uri="{FF2B5EF4-FFF2-40B4-BE49-F238E27FC236}">
                <a16:creationId xmlns:a16="http://schemas.microsoft.com/office/drawing/2014/main" id="{74987DE7-0F4C-4D25-9A0D-D5307AD9779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37055163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CFAE-EA66-422B-8EF8-864526078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C6C4D-0858-4836-BD60-95098B5D8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ight Triangle 10">
            <a:extLst>
              <a:ext uri="{FF2B5EF4-FFF2-40B4-BE49-F238E27FC236}">
                <a16:creationId xmlns:a16="http://schemas.microsoft.com/office/drawing/2014/main" id="{C897A937-F0C9-4939-BDD1-8DEE2281FA74}"/>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1A5B3B-3261-4073-8E43-A854CE9BE63A}"/>
              </a:ext>
            </a:extLst>
          </p:cNvPr>
          <p:cNvSpPr>
            <a:spLocks noGrp="1"/>
          </p:cNvSpPr>
          <p:nvPr>
            <p:ph type="sldNum" sz="quarter" idx="4"/>
          </p:nvPr>
        </p:nvSpPr>
        <p:spPr>
          <a:xfrm>
            <a:off x="0" y="6492875"/>
            <a:ext cx="556490" cy="365125"/>
          </a:xfrm>
          <a:prstGeom prst="rect">
            <a:avLst/>
          </a:prstGeom>
        </p:spPr>
        <p:txBody>
          <a:bodyPr vert="horz" lIns="91440" tIns="45720" rIns="91440" bIns="45720" rtlCol="0" anchor="ctr"/>
          <a:lstStyle>
            <a:lvl1pPr algn="r">
              <a:defRPr sz="1600">
                <a:solidFill>
                  <a:srgbClr val="0070C0"/>
                </a:solidFill>
                <a:latin typeface="Karla" pitchFamily="2" charset="0"/>
                <a:ea typeface="Karla" pitchFamily="2" charset="0"/>
              </a:defRPr>
            </a:lvl1pPr>
          </a:lstStyle>
          <a:p>
            <a:fld id="{EBD62F0D-1FC1-4EB5-9B88-2856B8821A1B}" type="slidenum">
              <a:rPr lang="en-US" smtClean="0"/>
              <a:pPr/>
              <a:t>‹#›</a:t>
            </a:fld>
            <a:endParaRPr lang="en-US"/>
          </a:p>
        </p:txBody>
      </p:sp>
      <p:pic>
        <p:nvPicPr>
          <p:cNvPr id="10" name="Picture 9">
            <a:extLst>
              <a:ext uri="{FF2B5EF4-FFF2-40B4-BE49-F238E27FC236}">
                <a16:creationId xmlns:a16="http://schemas.microsoft.com/office/drawing/2014/main" id="{980C4BA5-6FF9-406E-8DE9-8249F483F0A7}"/>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0079096" y="6348124"/>
            <a:ext cx="1274704" cy="360040"/>
          </a:xfrm>
          <a:prstGeom prst="rect">
            <a:avLst/>
          </a:prstGeom>
        </p:spPr>
      </p:pic>
      <p:sp>
        <p:nvSpPr>
          <p:cNvPr id="12" name="Footer Placeholder 11">
            <a:extLst>
              <a:ext uri="{FF2B5EF4-FFF2-40B4-BE49-F238E27FC236}">
                <a16:creationId xmlns:a16="http://schemas.microsoft.com/office/drawing/2014/main" id="{5AAEA83A-28C5-45BE-AC3F-530415422994}"/>
              </a:ext>
            </a:extLst>
          </p:cNvPr>
          <p:cNvSpPr>
            <a:spLocks noGrp="1"/>
          </p:cNvSpPr>
          <p:nvPr>
            <p:ph type="ftr" sz="quarter" idx="3"/>
          </p:nvPr>
        </p:nvSpPr>
        <p:spPr>
          <a:xfrm>
            <a:off x="852055"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www.ibis-instruments.com</a:t>
            </a:r>
          </a:p>
        </p:txBody>
      </p:sp>
    </p:spTree>
    <p:extLst>
      <p:ext uri="{BB962C8B-B14F-4D97-AF65-F5344CB8AC3E}">
        <p14:creationId xmlns:p14="http://schemas.microsoft.com/office/powerpoint/2010/main" val="3157439665"/>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61" r:id="rId4"/>
    <p:sldLayoutId id="2147483651" r:id="rId5"/>
    <p:sldLayoutId id="2147483662" r:id="rId6"/>
    <p:sldLayoutId id="2147483652" r:id="rId7"/>
    <p:sldLayoutId id="2147483663" r:id="rId8"/>
    <p:sldLayoutId id="2147483653" r:id="rId9"/>
    <p:sldLayoutId id="2147483664" r:id="rId10"/>
    <p:sldLayoutId id="2147483654" r:id="rId11"/>
    <p:sldLayoutId id="2147483665" r:id="rId12"/>
    <p:sldLayoutId id="2147483655" r:id="rId13"/>
    <p:sldLayoutId id="2147483668" r:id="rId14"/>
    <p:sldLayoutId id="2147483669" r:id="rId15"/>
    <p:sldLayoutId id="2147483666" r:id="rId16"/>
    <p:sldLayoutId id="2147483657" r:id="rId17"/>
    <p:sldLayoutId id="2147483656" r:id="rId18"/>
    <p:sldLayoutId id="2147483658" r:id="rId19"/>
    <p:sldLayoutId id="2147483659" r:id="rId20"/>
    <p:sldLayoutId id="2147483660" r:id="rId21"/>
    <p:sldLayoutId id="2147483670" r:id="rId22"/>
  </p:sldLayoutIdLst>
  <mc:AlternateContent xmlns:mc="http://schemas.openxmlformats.org/markup-compatibility/2006" xmlns:p14="http://schemas.microsoft.com/office/powerpoint/2010/main">
    <mc:Choice Requires="p14">
      <p:transition p14:dur="250"/>
    </mc:Choice>
    <mc:Fallback xmlns="">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kubernetes.io/"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s://kubernetes.io/docs/concepts/storage/"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https://www.nginx.com/products/nginx-ingress-controller/"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hyperlink" Target="https://kubernetes.github.io/ingress-nginx/deploy/"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134C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8AE6FA8E-9486-46DD-9428-C2E021047BE1}"/>
              </a:ext>
            </a:extLst>
          </p:cNvPr>
          <p:cNvPicPr>
            <a:picLocks noChangeAspect="1"/>
          </p:cNvPicPr>
          <p:nvPr/>
        </p:nvPicPr>
        <p:blipFill rotWithShape="1">
          <a:blip r:embed="rId3">
            <a:extLst>
              <a:ext uri="{28A0092B-C50C-407E-A947-70E740481C1C}">
                <a14:useLocalDpi xmlns:a14="http://schemas.microsoft.com/office/drawing/2010/main" val="0"/>
              </a:ext>
            </a:extLst>
          </a:blip>
          <a:srcRect r="1" b="55664"/>
          <a:stretch/>
        </p:blipFill>
        <p:spPr>
          <a:xfrm>
            <a:off x="3649318" y="2"/>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sp>
        <p:nvSpPr>
          <p:cNvPr id="61" name="Freeform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360D706-340B-4F30-8556-53321367AE0B}"/>
              </a:ext>
            </a:extLst>
          </p:cNvPr>
          <p:cNvSpPr txBox="1"/>
          <p:nvPr/>
        </p:nvSpPr>
        <p:spPr>
          <a:xfrm>
            <a:off x="0" y="6364224"/>
            <a:ext cx="12191980" cy="307777"/>
          </a:xfrm>
          <a:prstGeom prst="rect">
            <a:avLst/>
          </a:prstGeom>
          <a:noFill/>
        </p:spPr>
        <p:txBody>
          <a:bodyPr wrap="square" rtlCol="0">
            <a:spAutoFit/>
          </a:bodyPr>
          <a:lstStyle/>
          <a:p>
            <a:pPr algn="ctr">
              <a:spcAft>
                <a:spcPts val="600"/>
              </a:spcAft>
            </a:pPr>
            <a:r>
              <a:rPr lang="sr-Latn-RS" sz="1400" b="1" dirty="0">
                <a:solidFill>
                  <a:schemeClr val="accent1"/>
                </a:solidFill>
                <a:ea typeface="Karla" pitchFamily="2" charset="0"/>
              </a:rPr>
              <a:t>www.ibis-</a:t>
            </a:r>
            <a:r>
              <a:rPr lang="en-US" sz="1400" b="1" dirty="0">
                <a:solidFill>
                  <a:schemeClr val="accent1"/>
                </a:solidFill>
                <a:ea typeface="Karla" pitchFamily="2" charset="0"/>
              </a:rPr>
              <a:t>solutions.rs</a:t>
            </a:r>
          </a:p>
        </p:txBody>
      </p:sp>
      <p:pic>
        <p:nvPicPr>
          <p:cNvPr id="4" name="Picture 3" descr="Logo, company name&#10;&#10;Description automatically generated">
            <a:extLst>
              <a:ext uri="{FF2B5EF4-FFF2-40B4-BE49-F238E27FC236}">
                <a16:creationId xmlns:a16="http://schemas.microsoft.com/office/drawing/2014/main" id="{27030942-2BF2-47DD-8EDC-7876F2000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6854" y="4809749"/>
            <a:ext cx="1618271" cy="975396"/>
          </a:xfrm>
          <a:prstGeom prst="rect">
            <a:avLst/>
          </a:prstGeom>
        </p:spPr>
      </p:pic>
      <p:sp>
        <p:nvSpPr>
          <p:cNvPr id="7" name="TextBox 6">
            <a:extLst>
              <a:ext uri="{FF2B5EF4-FFF2-40B4-BE49-F238E27FC236}">
                <a16:creationId xmlns:a16="http://schemas.microsoft.com/office/drawing/2014/main" id="{9C092AD8-42A1-4E86-BDB0-133F007E8473}"/>
              </a:ext>
            </a:extLst>
          </p:cNvPr>
          <p:cNvSpPr txBox="1"/>
          <p:nvPr/>
        </p:nvSpPr>
        <p:spPr>
          <a:xfrm>
            <a:off x="1253603" y="3344279"/>
            <a:ext cx="9684774" cy="584775"/>
          </a:xfrm>
          <a:prstGeom prst="rect">
            <a:avLst/>
          </a:prstGeom>
          <a:noFill/>
        </p:spPr>
        <p:txBody>
          <a:bodyPr wrap="square" rtlCol="0">
            <a:spAutoFit/>
          </a:bodyPr>
          <a:lstStyle/>
          <a:p>
            <a:pPr algn="ctr"/>
            <a:r>
              <a:rPr lang="en-US" sz="1600" dirty="0">
                <a:solidFill>
                  <a:srgbClr val="134C8D"/>
                </a:solidFill>
              </a:rPr>
              <a:t>Nikola </a:t>
            </a:r>
            <a:r>
              <a:rPr lang="sr-Latn-RS" sz="1600" dirty="0">
                <a:solidFill>
                  <a:srgbClr val="134C8D"/>
                </a:solidFill>
              </a:rPr>
              <a:t>Žarković </a:t>
            </a:r>
            <a:br>
              <a:rPr lang="sr-Latn-RS" sz="1600" dirty="0">
                <a:solidFill>
                  <a:srgbClr val="134C8D"/>
                </a:solidFill>
              </a:rPr>
            </a:br>
            <a:r>
              <a:rPr lang="sr-Latn-RS" sz="1600" dirty="0">
                <a:solidFill>
                  <a:srgbClr val="134C8D"/>
                </a:solidFill>
              </a:rPr>
              <a:t>nikola.zarkovic@ibis-solutions.rs</a:t>
            </a:r>
            <a:endParaRPr lang="en-US" sz="1600" dirty="0">
              <a:solidFill>
                <a:srgbClr val="134C8D"/>
              </a:solidFill>
            </a:endParaRPr>
          </a:p>
        </p:txBody>
      </p:sp>
      <p:pic>
        <p:nvPicPr>
          <p:cNvPr id="10" name="Picture 9">
            <a:extLst>
              <a:ext uri="{FF2B5EF4-FFF2-40B4-BE49-F238E27FC236}">
                <a16:creationId xmlns:a16="http://schemas.microsoft.com/office/drawing/2014/main" id="{72796FBC-0F5F-414C-9BF1-AFD56775BFBB}"/>
              </a:ext>
            </a:extLst>
          </p:cNvPr>
          <p:cNvPicPr>
            <a:picLocks noChangeAspect="1"/>
          </p:cNvPicPr>
          <p:nvPr/>
        </p:nvPicPr>
        <p:blipFill>
          <a:blip r:embed="rId5"/>
          <a:stretch>
            <a:fillRect/>
          </a:stretch>
        </p:blipFill>
        <p:spPr>
          <a:xfrm>
            <a:off x="10938377" y="5571171"/>
            <a:ext cx="1074358" cy="108390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8F3C60B7-4025-425D-B707-401883B621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299" y="2292094"/>
            <a:ext cx="5263907" cy="1136906"/>
          </a:xfrm>
          <a:prstGeom prst="rect">
            <a:avLst/>
          </a:prstGeom>
        </p:spPr>
      </p:pic>
    </p:spTree>
    <p:extLst>
      <p:ext uri="{BB962C8B-B14F-4D97-AF65-F5344CB8AC3E}">
        <p14:creationId xmlns:p14="http://schemas.microsoft.com/office/powerpoint/2010/main" val="269346579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10919044" cy="649814"/>
          </a:xfrm>
        </p:spPr>
        <p:txBody>
          <a:bodyPr vert="horz" lIns="91440" tIns="45720" rIns="91440" bIns="45720" rtlCol="0" anchor="ctr">
            <a:normAutofit/>
          </a:bodyPr>
          <a:lstStyle/>
          <a:p>
            <a:r>
              <a:rPr lang="sr-Latn-RS" sz="4000" b="1" kern="1200" dirty="0">
                <a:latin typeface="+mj-lt"/>
                <a:ea typeface="+mj-ea"/>
                <a:cs typeface="+mj-cs"/>
              </a:rPr>
              <a:t>Rekpitulacija - Šta smo hteli da postignemo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3121708" cy="5527218"/>
          </a:xfrm>
        </p:spPr>
        <p:txBody>
          <a:bodyPr vert="horz" lIns="91440" tIns="45720" rIns="91440" bIns="45720" rtlCol="0" anchor="t">
            <a:normAutofit/>
          </a:bodyPr>
          <a:lstStyle/>
          <a:p>
            <a:pPr algn="just"/>
            <a:r>
              <a:rPr lang="sr-Latn-RS" sz="2400" dirty="0">
                <a:latin typeface="+mn-lt"/>
                <a:ea typeface="+mn-ea"/>
              </a:rPr>
              <a:t>Skaliranje</a:t>
            </a:r>
          </a:p>
          <a:p>
            <a:pPr algn="just"/>
            <a:r>
              <a:rPr lang="sr-Latn-RS" sz="2400" dirty="0">
                <a:latin typeface="+mn-lt"/>
                <a:ea typeface="+mn-ea"/>
              </a:rPr>
              <a:t>Balansiranje</a:t>
            </a:r>
          </a:p>
          <a:p>
            <a:pPr algn="just"/>
            <a:r>
              <a:rPr lang="sr-Latn-RS" sz="2400" dirty="0">
                <a:latin typeface="+mn-lt"/>
                <a:ea typeface="+mn-ea"/>
              </a:rPr>
              <a:t>Pametan Logging</a:t>
            </a:r>
          </a:p>
          <a:p>
            <a:pPr algn="just"/>
            <a:r>
              <a:rPr lang="sr-Latn-RS" sz="2400" dirty="0">
                <a:latin typeface="+mn-lt"/>
                <a:ea typeface="+mn-ea"/>
              </a:rPr>
              <a:t>Jednostavno održavanje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10</a:t>
            </a:fld>
            <a:endParaRPr lang="en-US" sz="1000">
              <a:solidFill>
                <a:schemeClr val="tx1">
                  <a:tint val="75000"/>
                </a:schemeClr>
              </a:solidFill>
              <a:latin typeface="+mn-lt"/>
              <a:ea typeface="+mn-ea"/>
            </a:endParaRPr>
          </a:p>
        </p:txBody>
      </p:sp>
      <p:pic>
        <p:nvPicPr>
          <p:cNvPr id="17" name="Content Placeholder 5" descr="Diagram&#10;&#10;Description automatically generated">
            <a:extLst>
              <a:ext uri="{FF2B5EF4-FFF2-40B4-BE49-F238E27FC236}">
                <a16:creationId xmlns:a16="http://schemas.microsoft.com/office/drawing/2014/main" id="{E313BE97-CEFC-4331-8BA5-66FC41CC3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186" y="1093720"/>
            <a:ext cx="8345214" cy="5608832"/>
          </a:xfrm>
          <a:prstGeom prst="rect">
            <a:avLst/>
          </a:prstGeom>
          <a:noFill/>
        </p:spPr>
      </p:pic>
    </p:spTree>
    <p:extLst>
      <p:ext uri="{BB962C8B-B14F-4D97-AF65-F5344CB8AC3E}">
        <p14:creationId xmlns:p14="http://schemas.microsoft.com/office/powerpoint/2010/main" val="5801849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4800" b="1" dirty="0" err="1">
                <a:ln>
                  <a:solidFill>
                    <a:schemeClr val="tx1"/>
                  </a:solidFill>
                </a:ln>
                <a:solidFill>
                  <a:schemeClr val="bg1"/>
                </a:solidFill>
                <a:latin typeface="Calibri Light" panose="020F0302020204030204"/>
                <a:ea typeface="+mj-ea"/>
              </a:rPr>
              <a:t>arhitektura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Osnove i nomenklatura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overview i komponente sistema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Worker Node i njegove komponente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Master Node i njegove komponente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Koncept – High Availability i „sistem trojki“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Referentna RedHat OpenShift Topologija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705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en-US" sz="4000" b="1" dirty="0" err="1"/>
              <a:t>osno</a:t>
            </a:r>
            <a:r>
              <a:rPr lang="sr-Latn-RS" sz="4000" b="1" dirty="0"/>
              <a:t>ve i nomenklatura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a:latin typeface="+mn-lt"/>
                <a:ea typeface="+mn-ea"/>
              </a:rPr>
              <a:t>Kubernetes je </a:t>
            </a:r>
            <a:r>
              <a:rPr lang="sr-Latn-RS" sz="2400" dirty="0">
                <a:latin typeface="+mn-lt"/>
                <a:ea typeface="+mn-ea"/>
              </a:rPr>
              <a:t>sa fizičkog aspekta klaster od nekoliko mašina koje rade u kooperaciji.</a:t>
            </a:r>
          </a:p>
          <a:p>
            <a:r>
              <a:rPr lang="sr-Latn-RS" sz="2400" dirty="0">
                <a:latin typeface="+mn-lt"/>
                <a:ea typeface="+mn-ea"/>
              </a:rPr>
              <a:t>Mašine u kubernetes klasteru često nazivano </a:t>
            </a:r>
            <a:r>
              <a:rPr lang="sr-Latn-RS" sz="2400" b="1" dirty="0">
                <a:latin typeface="+mn-lt"/>
                <a:ea typeface="+mn-ea"/>
              </a:rPr>
              <a:t>Node-</a:t>
            </a:r>
            <a:r>
              <a:rPr lang="sr-Latn-RS" sz="2400" dirty="0">
                <a:latin typeface="+mn-lt"/>
                <a:ea typeface="+mn-ea"/>
              </a:rPr>
              <a:t>ovima (iako u zvaničnoj dokumentaciji termin Node ima malko drugačiju konotaciju).</a:t>
            </a:r>
          </a:p>
          <a:p>
            <a:endParaRPr lang="sr-Latn-RS" sz="2400" dirty="0">
              <a:latin typeface="+mn-lt"/>
              <a:ea typeface="+mn-ea"/>
            </a:endParaRPr>
          </a:p>
          <a:p>
            <a:r>
              <a:rPr lang="sr-Latn-RS" sz="2400" dirty="0">
                <a:latin typeface="+mn-lt"/>
                <a:ea typeface="+mn-ea"/>
              </a:rPr>
              <a:t>Postoje dva tipa mašina u kubernetes klasteru, i to:</a:t>
            </a:r>
          </a:p>
          <a:p>
            <a:pPr lvl="1">
              <a:buFont typeface="Wingdings" panose="05000000000000000000" pitchFamily="2" charset="2"/>
              <a:buChar char="§"/>
            </a:pPr>
            <a:r>
              <a:rPr lang="sr-Latn-RS" sz="2000" b="1" dirty="0">
                <a:latin typeface="+mn-lt"/>
                <a:ea typeface="+mn-ea"/>
              </a:rPr>
              <a:t>Worker Node </a:t>
            </a:r>
            <a:r>
              <a:rPr lang="sr-Latn-RS" sz="2000" dirty="0">
                <a:latin typeface="+mn-lt"/>
                <a:ea typeface="+mn-ea"/>
              </a:rPr>
              <a:t>– mašine na kojima se izvršavaju kontejnerizovane aplikacije</a:t>
            </a:r>
          </a:p>
          <a:p>
            <a:pPr lvl="1">
              <a:buFont typeface="Wingdings" panose="05000000000000000000" pitchFamily="2" charset="2"/>
              <a:buChar char="§"/>
            </a:pPr>
            <a:r>
              <a:rPr lang="sr-Latn-RS" sz="2000" b="1" dirty="0">
                <a:latin typeface="+mn-lt"/>
                <a:ea typeface="+mn-ea"/>
              </a:rPr>
              <a:t>Master Node</a:t>
            </a:r>
            <a:r>
              <a:rPr lang="sr-Latn-RS" sz="2000" dirty="0">
                <a:latin typeface="+mn-lt"/>
                <a:ea typeface="+mn-ea"/>
              </a:rPr>
              <a:t> – mašine koje služe za upravljanje klasterom i njegov ispravan rad</a:t>
            </a:r>
          </a:p>
          <a:p>
            <a:pPr lvl="1">
              <a:buFont typeface="Wingdings" panose="05000000000000000000" pitchFamily="2" charset="2"/>
              <a:buChar char="§"/>
            </a:pPr>
            <a:endParaRPr lang="sr-Latn-RS" sz="2000" b="1" dirty="0">
              <a:latin typeface="+mn-lt"/>
              <a:ea typeface="+mn-ea"/>
            </a:endParaRPr>
          </a:p>
          <a:p>
            <a:r>
              <a:rPr lang="sr-Latn-RS" sz="2400" dirty="0">
                <a:latin typeface="+mn-lt"/>
                <a:ea typeface="+mn-ea"/>
              </a:rPr>
              <a:t>U dokumentaciji se pod terminom „</a:t>
            </a:r>
            <a:r>
              <a:rPr lang="sr-Latn-RS" sz="2400" i="1" dirty="0">
                <a:latin typeface="+mn-lt"/>
                <a:ea typeface="+mn-ea"/>
              </a:rPr>
              <a:t>Node</a:t>
            </a:r>
            <a:r>
              <a:rPr lang="sr-Latn-RS" sz="2400" dirty="0">
                <a:latin typeface="+mn-lt"/>
                <a:ea typeface="+mn-ea"/>
              </a:rPr>
              <a:t>“ često misli na worker tip Node-a, a skup svih master nodova (izvuci zaključak: može ih biti više) se često referira kao „</a:t>
            </a:r>
            <a:r>
              <a:rPr lang="sr-Latn-RS" sz="2400" i="1" dirty="0">
                <a:latin typeface="+mn-lt"/>
                <a:ea typeface="+mn-ea"/>
              </a:rPr>
              <a:t>Control Plane“.</a:t>
            </a:r>
          </a:p>
          <a:p>
            <a:endParaRPr lang="sr-Latn-RS" sz="2400" i="1" dirty="0">
              <a:latin typeface="+mn-lt"/>
              <a:ea typeface="+mn-ea"/>
            </a:endParaRPr>
          </a:p>
          <a:p>
            <a:r>
              <a:rPr lang="sr-Latn-RS" sz="2400" dirty="0">
                <a:latin typeface="+mn-lt"/>
                <a:ea typeface="+mn-ea"/>
              </a:rPr>
              <a:t>Iako postoje tendencije da se zameni termin „Master“ zbog PC-ja, mi ćemo koristiti termine Master node i Worker node.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12</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73900983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sr-Latn-RS" sz="4000" b="1" dirty="0"/>
              <a:t>arhitektura</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B3715F04-D681-4AB5-9D8A-CAD110556AF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478" y="943486"/>
            <a:ext cx="11307762" cy="528357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13</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8513379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Worker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Mašina na kojoj se vrte kontejneri i na kojoj se izvršava</a:t>
            </a:r>
            <a:br>
              <a:rPr lang="sr-Latn-RS" sz="2400" dirty="0">
                <a:latin typeface="+mn-lt"/>
                <a:ea typeface="+mn-ea"/>
              </a:rPr>
            </a:br>
            <a:r>
              <a:rPr lang="sr-Latn-RS" sz="2400" dirty="0">
                <a:latin typeface="+mn-lt"/>
                <a:ea typeface="+mn-ea"/>
              </a:rPr>
              <a:t>workload. Komponente su:</a:t>
            </a:r>
          </a:p>
          <a:p>
            <a:pPr marL="457200" indent="-457200">
              <a:buFont typeface="+mj-lt"/>
              <a:buAutoNum type="arabicPeriod"/>
            </a:pPr>
            <a:r>
              <a:rPr lang="sr-Latn-RS" sz="2400" b="1" dirty="0">
                <a:latin typeface="+mn-lt"/>
                <a:ea typeface="+mn-ea"/>
              </a:rPr>
              <a:t>Kubelet</a:t>
            </a:r>
            <a:r>
              <a:rPr lang="sr-Latn-RS" sz="2400" dirty="0">
                <a:latin typeface="+mn-lt"/>
                <a:ea typeface="+mn-ea"/>
              </a:rPr>
              <a:t> – Komponenta (agent) koji je zadužena za</a:t>
            </a:r>
            <a:br>
              <a:rPr lang="sr-Latn-RS" sz="2400" dirty="0">
                <a:latin typeface="+mn-lt"/>
                <a:ea typeface="+mn-ea"/>
              </a:rPr>
            </a:br>
            <a:r>
              <a:rPr lang="sr-Latn-RS" sz="2400" dirty="0">
                <a:latin typeface="+mn-lt"/>
                <a:ea typeface="+mn-ea"/>
              </a:rPr>
              <a:t>ispravno pokretanje kontejnera na worker Node-u.</a:t>
            </a:r>
            <a:br>
              <a:rPr lang="sr-Latn-RS" sz="2400" dirty="0">
                <a:latin typeface="+mn-lt"/>
                <a:ea typeface="+mn-ea"/>
              </a:rPr>
            </a:br>
            <a:r>
              <a:rPr lang="sr-Latn-RS" sz="2400" dirty="0">
                <a:latin typeface="+mn-lt"/>
                <a:ea typeface="+mn-ea"/>
              </a:rPr>
              <a:t>Kada je potrebno npr. pokrenuti novi kontejner, prvo</a:t>
            </a:r>
            <a:br>
              <a:rPr lang="sr-Latn-RS" sz="2400" dirty="0">
                <a:latin typeface="+mn-lt"/>
                <a:ea typeface="+mn-ea"/>
              </a:rPr>
            </a:br>
            <a:r>
              <a:rPr lang="sr-Latn-RS" sz="2400" dirty="0">
                <a:latin typeface="+mn-lt"/>
                <a:ea typeface="+mn-ea"/>
              </a:rPr>
              <a:t>se kontaktira kubelet</a:t>
            </a:r>
          </a:p>
          <a:p>
            <a:pPr marL="457200" indent="-457200">
              <a:buFont typeface="+mj-lt"/>
              <a:buAutoNum type="arabicPeriod"/>
            </a:pPr>
            <a:r>
              <a:rPr lang="sr-Latn-RS" sz="2400" b="1" dirty="0">
                <a:latin typeface="+mn-lt"/>
                <a:ea typeface="+mn-ea"/>
              </a:rPr>
              <a:t>Kube Proxy</a:t>
            </a:r>
            <a:r>
              <a:rPr lang="sr-Latn-RS" sz="2400" dirty="0">
                <a:latin typeface="+mn-lt"/>
                <a:ea typeface="+mn-ea"/>
              </a:rPr>
              <a:t> – Komponenta koja je zadužena za mrežno proksiranje.</a:t>
            </a:r>
            <a:br>
              <a:rPr lang="sr-Latn-RS" sz="2400" dirty="0">
                <a:latin typeface="+mn-lt"/>
                <a:ea typeface="+mn-ea"/>
              </a:rPr>
            </a:br>
            <a:r>
              <a:rPr lang="sr-Latn-RS" sz="2400" dirty="0">
                <a:latin typeface="+mn-lt"/>
                <a:ea typeface="+mn-ea"/>
              </a:rPr>
              <a:t>Zahvaljujući k-proxyju na kubernetesu postoji koncept </a:t>
            </a:r>
            <a:r>
              <a:rPr lang="sr-Latn-RS" sz="2400" i="1" dirty="0">
                <a:latin typeface="+mn-lt"/>
                <a:ea typeface="+mn-ea"/>
              </a:rPr>
              <a:t>servisa</a:t>
            </a:r>
            <a:r>
              <a:rPr lang="sr-Latn-RS" sz="2400" dirty="0">
                <a:latin typeface="+mn-lt"/>
                <a:ea typeface="+mn-ea"/>
              </a:rPr>
              <a:t> (o kome ćemo nešto kasnije). Drugim rečima, k-proxy nam pomaže da mrežno dođemo do željenog kontejnera</a:t>
            </a:r>
          </a:p>
          <a:p>
            <a:pPr marL="457200" indent="-457200">
              <a:buFont typeface="+mj-lt"/>
              <a:buAutoNum type="arabicPeriod"/>
            </a:pPr>
            <a:r>
              <a:rPr lang="sr-Latn-RS" sz="2400" b="1" dirty="0">
                <a:latin typeface="+mn-lt"/>
                <a:ea typeface="+mn-ea"/>
              </a:rPr>
              <a:t>Container Runtime </a:t>
            </a:r>
            <a:r>
              <a:rPr lang="sr-Latn-RS" sz="2400" dirty="0">
                <a:latin typeface="+mn-lt"/>
                <a:ea typeface="+mn-ea"/>
              </a:rPr>
              <a:t>– Iako ga nema na slici on je obavezan deo. Ranije je to bio Docker za koji je K8s bio tesno vezan, danas je to bilo koji CRI-compliant engine (uvedena je specifikacija). Contaner Runtime je zadužen da zavrti kontejner (to spawn container) ako mu je tako rečeno „odozgo“.</a:t>
            </a:r>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14</a:t>
            </a:fld>
            <a:endParaRPr lang="en-US" sz="1000">
              <a:solidFill>
                <a:schemeClr val="tx1">
                  <a:tint val="75000"/>
                </a:schemeClr>
              </a:solidFill>
              <a:latin typeface="+mn-lt"/>
              <a:ea typeface="+mn-ea"/>
            </a:endParaRPr>
          </a:p>
        </p:txBody>
      </p:sp>
      <p:pic>
        <p:nvPicPr>
          <p:cNvPr id="16" name="Content Placeholder 3">
            <a:extLst>
              <a:ext uri="{FF2B5EF4-FFF2-40B4-BE49-F238E27FC236}">
                <a16:creationId xmlns:a16="http://schemas.microsoft.com/office/drawing/2014/main" id="{C6E6B646-E302-4A68-B98F-14CAEB95EB0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319" t="31488" r="617" b="4479"/>
          <a:stretch/>
        </p:blipFill>
        <p:spPr>
          <a:xfrm>
            <a:off x="8062194" y="75876"/>
            <a:ext cx="3842898" cy="3231528"/>
          </a:xfrm>
          <a:prstGeom prst="rect">
            <a:avLst/>
          </a:prstGeom>
        </p:spPr>
      </p:pic>
      <p:sp>
        <p:nvSpPr>
          <p:cNvPr id="2" name="Rectangle 1">
            <a:extLst>
              <a:ext uri="{FF2B5EF4-FFF2-40B4-BE49-F238E27FC236}">
                <a16:creationId xmlns:a16="http://schemas.microsoft.com/office/drawing/2014/main" id="{4470F6BD-8524-4A68-9736-2562EEFD36A3}"/>
              </a:ext>
            </a:extLst>
          </p:cNvPr>
          <p:cNvSpPr/>
          <p:nvPr/>
        </p:nvSpPr>
        <p:spPr>
          <a:xfrm>
            <a:off x="8346558" y="1297172"/>
            <a:ext cx="744279" cy="73364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9935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4.16667E-6 -2.59259E-6 L -0.00091 0.11875 " pathEditMode="relative" rAng="0" ptsTypes="AA">
                                      <p:cBhvr>
                                        <p:cTn id="18" dur="2000" fill="hold"/>
                                        <p:tgtEl>
                                          <p:spTgt spid="2"/>
                                        </p:tgtEl>
                                        <p:attrNameLst>
                                          <p:attrName>ppt_x</p:attrName>
                                          <p:attrName>ppt_y</p:attrName>
                                        </p:attrNameLst>
                                      </p:cBhvr>
                                      <p:rCtr x="-52" y="5926"/>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Master Node-ovi se koriste da upravljaju celokupnim K8s</a:t>
            </a:r>
            <a:br>
              <a:rPr lang="sr-Latn-RS" sz="2400" dirty="0">
                <a:latin typeface="+mn-lt"/>
                <a:ea typeface="+mn-ea"/>
              </a:rPr>
            </a:br>
            <a:r>
              <a:rPr lang="sr-Latn-RS" sz="2400" dirty="0">
                <a:latin typeface="+mn-lt"/>
                <a:ea typeface="+mn-ea"/>
              </a:rPr>
              <a:t>klasterom</a:t>
            </a:r>
          </a:p>
          <a:p>
            <a:r>
              <a:rPr lang="sr-Latn-RS" sz="2400" dirty="0">
                <a:latin typeface="+mn-lt"/>
                <a:ea typeface="+mn-ea"/>
              </a:rPr>
              <a:t>Ukoliko detaljnije pogledamo sliku vidimo da </a:t>
            </a:r>
            <a:r>
              <a:rPr lang="sr-Latn-RS" sz="2400" b="1" dirty="0">
                <a:latin typeface="+mn-lt"/>
                <a:ea typeface="+mn-ea"/>
              </a:rPr>
              <a:t>Control Plane</a:t>
            </a:r>
            <a:r>
              <a:rPr lang="sr-Latn-RS" sz="2400" dirty="0">
                <a:latin typeface="+mn-lt"/>
                <a:ea typeface="+mn-ea"/>
              </a:rPr>
              <a:t> </a:t>
            </a:r>
            <a:br>
              <a:rPr lang="sr-Latn-RS" sz="2400" dirty="0">
                <a:latin typeface="+mn-lt"/>
                <a:ea typeface="+mn-ea"/>
              </a:rPr>
            </a:br>
            <a:r>
              <a:rPr lang="sr-Latn-RS" sz="2400" dirty="0">
                <a:latin typeface="+mn-lt"/>
                <a:ea typeface="+mn-ea"/>
              </a:rPr>
              <a:t>zapravo sadrži </a:t>
            </a:r>
            <a:r>
              <a:rPr lang="sr-Latn-RS" sz="2400" b="1" dirty="0">
                <a:latin typeface="+mn-lt"/>
                <a:ea typeface="+mn-ea"/>
              </a:rPr>
              <a:t>3</a:t>
            </a:r>
            <a:r>
              <a:rPr lang="sr-Latn-RS" sz="2400" dirty="0">
                <a:latin typeface="+mn-lt"/>
                <a:ea typeface="+mn-ea"/>
              </a:rPr>
              <a:t> Master Node-a jer postoji replikacija nekih od</a:t>
            </a:r>
            <a:br>
              <a:rPr lang="sr-Latn-RS" sz="2400" dirty="0">
                <a:latin typeface="+mn-lt"/>
                <a:ea typeface="+mn-ea"/>
              </a:rPr>
            </a:br>
            <a:r>
              <a:rPr lang="sr-Latn-RS" sz="2400" dirty="0">
                <a:latin typeface="+mn-lt"/>
                <a:ea typeface="+mn-ea"/>
              </a:rPr>
              <a:t>komponenata.</a:t>
            </a:r>
          </a:p>
          <a:p>
            <a:endParaRPr lang="sr-Latn-RS" sz="2400" dirty="0">
              <a:latin typeface="+mn-lt"/>
              <a:ea typeface="+mn-ea"/>
            </a:endParaRPr>
          </a:p>
          <a:p>
            <a:r>
              <a:rPr lang="sr-Latn-RS" sz="2400" dirty="0">
                <a:latin typeface="+mn-lt"/>
                <a:ea typeface="+mn-ea"/>
              </a:rPr>
              <a:t>Prva komponenta je </a:t>
            </a:r>
            <a:r>
              <a:rPr lang="sr-Latn-RS" sz="2400" b="1" dirty="0">
                <a:latin typeface="+mn-lt"/>
                <a:ea typeface="+mn-ea"/>
              </a:rPr>
              <a:t>API</a:t>
            </a:r>
            <a:r>
              <a:rPr lang="sr-Latn-RS" sz="2400" dirty="0">
                <a:latin typeface="+mn-lt"/>
                <a:ea typeface="+mn-ea"/>
              </a:rPr>
              <a:t> </a:t>
            </a:r>
          </a:p>
          <a:p>
            <a:pPr lvl="1"/>
            <a:r>
              <a:rPr lang="sr-Latn-RS" sz="2000" b="1" dirty="0">
                <a:latin typeface="+mn-lt"/>
                <a:ea typeface="+mn-ea"/>
              </a:rPr>
              <a:t>API</a:t>
            </a:r>
            <a:r>
              <a:rPr lang="sr-Latn-RS" sz="2000" dirty="0">
                <a:latin typeface="+mn-lt"/>
                <a:ea typeface="+mn-ea"/>
              </a:rPr>
              <a:t> (Ili, puno ime: Kube API Server) je komponenta klastera preko koje</a:t>
            </a:r>
            <a:br>
              <a:rPr lang="sr-Latn-RS" sz="2000" dirty="0">
                <a:latin typeface="+mn-lt"/>
                <a:ea typeface="+mn-ea"/>
              </a:rPr>
            </a:br>
            <a:r>
              <a:rPr lang="sr-Latn-RS" sz="2000" dirty="0">
                <a:latin typeface="+mn-lt"/>
                <a:ea typeface="+mn-ea"/>
              </a:rPr>
              <a:t>pristupamo klasteru. Šta god da je potrebno uraditi u okviru klastera</a:t>
            </a:r>
            <a:br>
              <a:rPr lang="sr-Latn-RS" sz="2000" dirty="0">
                <a:latin typeface="+mn-lt"/>
                <a:ea typeface="+mn-ea"/>
              </a:rPr>
            </a:br>
            <a:r>
              <a:rPr lang="sr-Latn-RS" sz="2000" dirty="0">
                <a:latin typeface="+mn-lt"/>
                <a:ea typeface="+mn-ea"/>
              </a:rPr>
              <a:t>(npr. dodati nove kontejnere), to se dešava izdavanjem komande API-ju</a:t>
            </a:r>
            <a:br>
              <a:rPr lang="sr-Latn-RS" sz="2000" dirty="0">
                <a:latin typeface="+mn-lt"/>
                <a:ea typeface="+mn-ea"/>
              </a:rPr>
            </a:br>
            <a:r>
              <a:rPr lang="sr-Latn-RS" sz="2000" dirty="0">
                <a:latin typeface="+mn-lt"/>
                <a:ea typeface="+mn-ea"/>
              </a:rPr>
              <a:t>a potom API (indirektno) kontaktira određeni Worker Node/Worker Node-ove i izdaje im komandu preko </a:t>
            </a:r>
            <a:r>
              <a:rPr lang="sr-Latn-RS" sz="2000" i="1" dirty="0">
                <a:latin typeface="+mn-lt"/>
                <a:ea typeface="+mn-ea"/>
              </a:rPr>
              <a:t>Kubelet </a:t>
            </a:r>
            <a:r>
              <a:rPr lang="sr-Latn-RS" sz="2000" dirty="0">
                <a:latin typeface="+mn-lt"/>
                <a:ea typeface="+mn-ea"/>
              </a:rPr>
              <a:t>komponente koju smo pomenuli na prethodnom slajdu.</a:t>
            </a:r>
          </a:p>
          <a:p>
            <a:pPr lvl="1"/>
            <a:endParaRPr lang="sr-Latn-RS" sz="2000" b="1" dirty="0">
              <a:latin typeface="+mn-lt"/>
              <a:ea typeface="+mn-ea"/>
            </a:endParaRPr>
          </a:p>
          <a:p>
            <a:pPr lvl="1"/>
            <a:r>
              <a:rPr lang="sr-Latn-RS" sz="2000" dirty="0">
                <a:latin typeface="+mn-lt"/>
                <a:ea typeface="+mn-ea"/>
              </a:rPr>
              <a:t>Kada manipulišemo K8s klasterom, mi koristimo ili CLI ili grafičke alate koji komuniciraju sa API komponentom.</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15</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2" name="Speech Bubble: Oval 1">
            <a:extLst>
              <a:ext uri="{FF2B5EF4-FFF2-40B4-BE49-F238E27FC236}">
                <a16:creationId xmlns:a16="http://schemas.microsoft.com/office/drawing/2014/main" id="{A206EB64-787C-41B2-9881-3BB8D7964320}"/>
              </a:ext>
            </a:extLst>
          </p:cNvPr>
          <p:cNvSpPr/>
          <p:nvPr/>
        </p:nvSpPr>
        <p:spPr>
          <a:xfrm>
            <a:off x="4708187" y="2998521"/>
            <a:ext cx="1877438" cy="700391"/>
          </a:xfrm>
          <a:prstGeom prst="wedgeEllipseCallout">
            <a:avLst>
              <a:gd name="adj1" fmla="val -50885"/>
              <a:gd name="adj2" fmla="val 68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bg1"/>
                </a:solidFill>
              </a:rPr>
              <a:t>Nije pravi server!!!!</a:t>
            </a:r>
            <a:endParaRPr lang="en-US" dirty="0">
              <a:solidFill>
                <a:schemeClr val="bg1"/>
              </a:solidFill>
            </a:endParaRPr>
          </a:p>
        </p:txBody>
      </p:sp>
      <p:sp>
        <p:nvSpPr>
          <p:cNvPr id="16" name="Rectangle 15">
            <a:extLst>
              <a:ext uri="{FF2B5EF4-FFF2-40B4-BE49-F238E27FC236}">
                <a16:creationId xmlns:a16="http://schemas.microsoft.com/office/drawing/2014/main" id="{E1CBB009-6F6F-4AE8-86F7-9669138142EF}"/>
              </a:ext>
            </a:extLst>
          </p:cNvPr>
          <p:cNvSpPr/>
          <p:nvPr/>
        </p:nvSpPr>
        <p:spPr>
          <a:xfrm>
            <a:off x="10829456" y="1679944"/>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635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Sledeća komponenta je </a:t>
            </a:r>
            <a:r>
              <a:rPr lang="sr-Latn-RS" sz="2400" b="1" dirty="0">
                <a:latin typeface="+mn-lt"/>
                <a:ea typeface="+mn-ea"/>
              </a:rPr>
              <a:t>etcd</a:t>
            </a:r>
          </a:p>
          <a:p>
            <a:pPr lvl="1"/>
            <a:r>
              <a:rPr lang="sr-Latn-RS" sz="2000" b="1" dirty="0">
                <a:latin typeface="+mn-lt"/>
                <a:ea typeface="+mn-ea"/>
              </a:rPr>
              <a:t>etcd</a:t>
            </a:r>
            <a:r>
              <a:rPr lang="sr-Latn-RS" sz="2000" dirty="0">
                <a:latin typeface="+mn-lt"/>
                <a:ea typeface="+mn-ea"/>
              </a:rPr>
              <a:t> je key/value store. U njemu se čuvaju podaci o krajnjem stanju</a:t>
            </a:r>
            <a:br>
              <a:rPr lang="sr-Latn-RS" sz="2000" dirty="0">
                <a:latin typeface="+mn-lt"/>
                <a:ea typeface="+mn-ea"/>
              </a:rPr>
            </a:br>
            <a:r>
              <a:rPr lang="sr-Latn-RS" sz="2000" dirty="0">
                <a:latin typeface="+mn-lt"/>
                <a:ea typeface="+mn-ea"/>
              </a:rPr>
              <a:t>odnosno željenom stanju kubernetes klastera.</a:t>
            </a:r>
          </a:p>
          <a:p>
            <a:pPr lvl="1"/>
            <a:r>
              <a:rPr lang="sr-Latn-RS" sz="2000" dirty="0">
                <a:latin typeface="+mn-lt"/>
                <a:ea typeface="+mn-ea"/>
              </a:rPr>
              <a:t>Ukoliko želimo da imamo 4 replike nekog kontejnera, nakon što izdamo</a:t>
            </a:r>
            <a:br>
              <a:rPr lang="sr-Latn-RS" sz="2000" dirty="0">
                <a:latin typeface="+mn-lt"/>
                <a:ea typeface="+mn-ea"/>
              </a:rPr>
            </a:br>
            <a:r>
              <a:rPr lang="sr-Latn-RS" sz="2000" dirty="0">
                <a:latin typeface="+mn-lt"/>
                <a:ea typeface="+mn-ea"/>
              </a:rPr>
              <a:t>komandu k8s klasteru da napravi 4 replike, željeno stanje će biti upisano</a:t>
            </a:r>
            <a:br>
              <a:rPr lang="sr-Latn-RS" sz="2000" dirty="0">
                <a:latin typeface="+mn-lt"/>
                <a:ea typeface="+mn-ea"/>
              </a:rPr>
            </a:br>
            <a:r>
              <a:rPr lang="sr-Latn-RS" sz="2000" dirty="0">
                <a:latin typeface="+mn-lt"/>
                <a:ea typeface="+mn-ea"/>
              </a:rPr>
              <a:t>u etcd „bazi“</a:t>
            </a:r>
          </a:p>
          <a:p>
            <a:pPr lvl="1"/>
            <a:r>
              <a:rPr lang="sr-Latn-RS" sz="2000" dirty="0">
                <a:latin typeface="+mn-lt"/>
                <a:ea typeface="+mn-ea"/>
              </a:rPr>
              <a:t>etcd je jedinstven i sadrži sve podatke o klasteru. Zbog toga što je </a:t>
            </a:r>
            <a:br>
              <a:rPr lang="sr-Latn-RS" sz="2000" dirty="0">
                <a:latin typeface="+mn-lt"/>
                <a:ea typeface="+mn-ea"/>
              </a:rPr>
            </a:br>
            <a:r>
              <a:rPr lang="sr-Latn-RS" sz="2000" dirty="0">
                <a:latin typeface="+mn-lt"/>
                <a:ea typeface="+mn-ea"/>
              </a:rPr>
              <a:t>krucijalan za rad klastera, on je i </a:t>
            </a:r>
            <a:r>
              <a:rPr lang="sr-Latn-RS" sz="2000" u="sng" dirty="0">
                <a:latin typeface="+mn-lt"/>
                <a:ea typeface="+mn-ea"/>
              </a:rPr>
              <a:t>high-available</a:t>
            </a:r>
            <a:r>
              <a:rPr lang="sr-Latn-RS" sz="2000" dirty="0">
                <a:latin typeface="+mn-lt"/>
                <a:ea typeface="+mn-ea"/>
              </a:rPr>
              <a:t> na nivou klastera.</a:t>
            </a:r>
          </a:p>
          <a:p>
            <a:r>
              <a:rPr lang="sr-Latn-RS" sz="2400" b="1" dirty="0">
                <a:latin typeface="+mn-lt"/>
                <a:ea typeface="+mn-ea"/>
              </a:rPr>
              <a:t>Scheduler</a:t>
            </a:r>
          </a:p>
          <a:p>
            <a:pPr lvl="1"/>
            <a:r>
              <a:rPr lang="sr-Latn-RS" sz="2000" dirty="0">
                <a:latin typeface="+mn-lt"/>
                <a:ea typeface="+mn-ea"/>
              </a:rPr>
              <a:t>Scheduler posmatra klaster i prilikom kreiranja novog kontejnera kome</a:t>
            </a:r>
            <a:br>
              <a:rPr lang="sr-Latn-RS" sz="2000" dirty="0">
                <a:latin typeface="+mn-lt"/>
                <a:ea typeface="+mn-ea"/>
              </a:rPr>
            </a:br>
            <a:r>
              <a:rPr lang="sr-Latn-RS" sz="2000" dirty="0">
                <a:latin typeface="+mn-lt"/>
                <a:ea typeface="+mn-ea"/>
              </a:rPr>
              <a:t>(još) nije dodeljeno na kom Worker Node-u će da se zavrti, donosi</a:t>
            </a:r>
            <a:br>
              <a:rPr lang="sr-Latn-RS" sz="2000" dirty="0">
                <a:latin typeface="+mn-lt"/>
                <a:ea typeface="+mn-ea"/>
              </a:rPr>
            </a:br>
            <a:r>
              <a:rPr lang="sr-Latn-RS" sz="2000" dirty="0">
                <a:latin typeface="+mn-lt"/>
                <a:ea typeface="+mn-ea"/>
              </a:rPr>
              <a:t>odluku o tome gde će se zavrteti kontejner tj. na kom worker node-u.</a:t>
            </a:r>
          </a:p>
          <a:p>
            <a:pPr lvl="1"/>
            <a:r>
              <a:rPr lang="sr-Latn-RS" sz="2000" dirty="0">
                <a:latin typeface="+mn-lt"/>
                <a:ea typeface="+mn-ea"/>
              </a:rPr>
              <a:t>Odluku o tome Scheduler donosi na osnovu postojećih polisa, hardverskih i softverskih resursa na worker node-ovima, iskorišćenja resursa i još gomilu parametara.</a:t>
            </a:r>
          </a:p>
          <a:p>
            <a:pPr lvl="1"/>
            <a:r>
              <a:rPr lang="sr-Latn-RS" sz="2000" dirty="0">
                <a:latin typeface="+mn-lt"/>
                <a:ea typeface="+mn-ea"/>
              </a:rPr>
              <a:t>Scheduler je suštinski zadužen za raspored kontejnera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16</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28770B1C-21E4-4FC8-9DAA-6A8A53B8E905}"/>
              </a:ext>
            </a:extLst>
          </p:cNvPr>
          <p:cNvSpPr/>
          <p:nvPr/>
        </p:nvSpPr>
        <p:spPr>
          <a:xfrm>
            <a:off x="9138880" y="2837675"/>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044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1.04167E-6 -3.7037E-7 L 0.13359 0.02338 " pathEditMode="relative" rAng="0" ptsTypes="AA">
                                      <p:cBhvr>
                                        <p:cTn id="26" dur="1000" fill="hold"/>
                                        <p:tgtEl>
                                          <p:spTgt spid="16"/>
                                        </p:tgtEl>
                                        <p:attrNameLst>
                                          <p:attrName>ppt_x</p:attrName>
                                          <p:attrName>ppt_y</p:attrName>
                                        </p:attrNameLst>
                                      </p:cBhvr>
                                      <p:rCtr x="6680" y="115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en-US" sz="2400" b="1" dirty="0">
                <a:latin typeface="+mn-lt"/>
                <a:ea typeface="+mn-ea"/>
              </a:rPr>
              <a:t>Control</a:t>
            </a:r>
            <a:r>
              <a:rPr lang="sr-Latn-RS" sz="2400" b="1" dirty="0">
                <a:latin typeface="+mn-lt"/>
                <a:ea typeface="+mn-ea"/>
              </a:rPr>
              <a:t>l</a:t>
            </a:r>
            <a:r>
              <a:rPr lang="en-US" sz="2400" b="1" dirty="0">
                <a:latin typeface="+mn-lt"/>
                <a:ea typeface="+mn-ea"/>
              </a:rPr>
              <a:t>er Manager</a:t>
            </a:r>
            <a:endParaRPr lang="en-US" sz="2400" dirty="0">
              <a:latin typeface="+mn-lt"/>
              <a:ea typeface="+mn-ea"/>
            </a:endParaRPr>
          </a:p>
          <a:p>
            <a:pPr lvl="1"/>
            <a:r>
              <a:rPr lang="en-US" sz="2000" dirty="0" err="1">
                <a:latin typeface="+mn-lt"/>
                <a:ea typeface="+mn-ea"/>
              </a:rPr>
              <a:t>Zadu</a:t>
            </a:r>
            <a:r>
              <a:rPr lang="sr-Latn-RS" sz="2000" dirty="0">
                <a:latin typeface="+mn-lt"/>
                <a:ea typeface="+mn-ea"/>
              </a:rPr>
              <a:t>žen za „nadgledanje“ realnog stanja u klasteru i željenog tj.</a:t>
            </a:r>
            <a:br>
              <a:rPr lang="sr-Latn-RS" sz="2000" dirty="0">
                <a:latin typeface="+mn-lt"/>
                <a:ea typeface="+mn-ea"/>
              </a:rPr>
            </a:br>
            <a:r>
              <a:rPr lang="sr-Latn-RS" sz="2000" dirty="0">
                <a:latin typeface="+mn-lt"/>
                <a:ea typeface="+mn-ea"/>
              </a:rPr>
              <a:t>finalnog stanja koje je zabeleženo u etcd. Ukoliko je potrebno izvršiti</a:t>
            </a:r>
            <a:br>
              <a:rPr lang="sr-Latn-RS" sz="2000" dirty="0">
                <a:latin typeface="+mn-lt"/>
                <a:ea typeface="+mn-ea"/>
              </a:rPr>
            </a:br>
            <a:r>
              <a:rPr lang="sr-Latn-RS" sz="2000" dirty="0">
                <a:latin typeface="+mn-lt"/>
                <a:ea typeface="+mn-ea"/>
              </a:rPr>
              <a:t>neku akciju, Controller Manager putem API komponente izdaje </a:t>
            </a:r>
            <a:br>
              <a:rPr lang="sr-Latn-RS" sz="2000" dirty="0">
                <a:latin typeface="+mn-lt"/>
                <a:ea typeface="+mn-ea"/>
              </a:rPr>
            </a:br>
            <a:r>
              <a:rPr lang="sr-Latn-RS" sz="2000" dirty="0">
                <a:latin typeface="+mn-lt"/>
                <a:ea typeface="+mn-ea"/>
              </a:rPr>
              <a:t>naredbu da se stanje u klasteru promeni</a:t>
            </a:r>
          </a:p>
          <a:p>
            <a:pPr lvl="1"/>
            <a:r>
              <a:rPr lang="sr-Latn-RS" sz="2000" i="1" dirty="0">
                <a:latin typeface="+mn-lt"/>
                <a:ea typeface="+mn-ea"/>
              </a:rPr>
              <a:t>Primer</a:t>
            </a:r>
            <a:r>
              <a:rPr lang="sr-Latn-RS" sz="2000" dirty="0">
                <a:latin typeface="+mn-lt"/>
                <a:ea typeface="+mn-ea"/>
              </a:rPr>
              <a:t>: Želimo 3 kontejnera a u klasteru ima 1 – Controller šalje zahtev</a:t>
            </a:r>
            <a:br>
              <a:rPr lang="sr-Latn-RS" sz="2000" dirty="0">
                <a:latin typeface="+mn-lt"/>
                <a:ea typeface="+mn-ea"/>
              </a:rPr>
            </a:br>
            <a:r>
              <a:rPr lang="sr-Latn-RS" sz="2000" dirty="0">
                <a:latin typeface="+mn-lt"/>
                <a:ea typeface="+mn-ea"/>
              </a:rPr>
              <a:t>da se izvrši replikacija</a:t>
            </a:r>
          </a:p>
          <a:p>
            <a:r>
              <a:rPr lang="sr-Latn-RS" sz="2400" b="1" dirty="0">
                <a:latin typeface="+mn-lt"/>
                <a:ea typeface="+mn-ea"/>
              </a:rPr>
              <a:t>Cloud Controller Manager</a:t>
            </a:r>
          </a:p>
          <a:p>
            <a:pPr lvl="1"/>
            <a:r>
              <a:rPr lang="sr-Latn-RS" sz="2000" dirty="0">
                <a:latin typeface="+mn-lt"/>
                <a:ea typeface="+mn-ea"/>
              </a:rPr>
              <a:t>Pomaže nam da integrišemo k8s klaster sa određenim Cloud rešenjem</a:t>
            </a:r>
          </a:p>
          <a:p>
            <a:pPr lvl="1"/>
            <a:r>
              <a:rPr lang="sr-Latn-RS" sz="2000" dirty="0">
                <a:latin typeface="+mn-lt"/>
                <a:ea typeface="+mn-ea"/>
              </a:rPr>
              <a:t>Primera radi, ako je potrebno neku aplikaciju isturiti „spolja“ pomoću</a:t>
            </a:r>
            <a:br>
              <a:rPr lang="sr-Latn-RS" sz="2000" dirty="0">
                <a:latin typeface="+mn-lt"/>
                <a:ea typeface="+mn-ea"/>
              </a:rPr>
            </a:br>
            <a:r>
              <a:rPr lang="sr-Latn-RS" sz="2000" dirty="0">
                <a:latin typeface="+mn-lt"/>
                <a:ea typeface="+mn-ea"/>
              </a:rPr>
              <a:t>cloud definisanog Load Balancera ili nekog drugog externog access </a:t>
            </a:r>
            <a:br>
              <a:rPr lang="sr-Latn-RS" sz="2000" dirty="0">
                <a:latin typeface="+mn-lt"/>
                <a:ea typeface="+mn-ea"/>
              </a:rPr>
            </a:br>
            <a:r>
              <a:rPr lang="sr-Latn-RS" sz="2000" dirty="0">
                <a:latin typeface="+mn-lt"/>
                <a:ea typeface="+mn-ea"/>
              </a:rPr>
              <a:t>pointa, integracija se dešava kroz ovu komponentu.</a:t>
            </a:r>
          </a:p>
          <a:p>
            <a:pPr lvl="1"/>
            <a:r>
              <a:rPr lang="sr-Latn-RS" sz="2000" dirty="0">
                <a:latin typeface="+mn-lt"/>
                <a:ea typeface="+mn-ea"/>
              </a:rPr>
              <a:t>Pričaćemo više kada se dohvatimo praktičnog rada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17</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44247698-05EC-4A81-959E-E54EAD48AB3B}"/>
              </a:ext>
            </a:extLst>
          </p:cNvPr>
          <p:cNvSpPr/>
          <p:nvPr/>
        </p:nvSpPr>
        <p:spPr>
          <a:xfrm>
            <a:off x="9106981" y="365500"/>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82367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42" presetClass="path" presetSubtype="0" accel="50000" decel="50000" fill="hold" grpId="1" nodeType="withEffect">
                                  <p:stCondLst>
                                    <p:cond delay="0"/>
                                  </p:stCondLst>
                                  <p:childTnLst>
                                    <p:animMotion origin="layout" path="M 3.125E-6 -2.22222E-6 L 0.14765 0.00023 " pathEditMode="relative" rAng="0" ptsTypes="AA">
                                      <p:cBhvr>
                                        <p:cTn id="22" dur="1000" fill="hold"/>
                                        <p:tgtEl>
                                          <p:spTgt spid="16"/>
                                        </p:tgtEl>
                                        <p:attrNameLst>
                                          <p:attrName>ppt_x</p:attrName>
                                          <p:attrName>ppt_y</p:attrName>
                                        </p:attrNameLst>
                                      </p:cBhvr>
                                      <p:rCtr x="7383"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High Availability</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High Availability se na nivou k8s klastera najčešće postiže principom tripliciranja master node-ova i worker node-ova.</a:t>
            </a:r>
          </a:p>
          <a:p>
            <a:r>
              <a:rPr lang="sr-Latn-RS" sz="2400" dirty="0">
                <a:latin typeface="+mn-lt"/>
                <a:ea typeface="+mn-ea"/>
              </a:rPr>
              <a:t>Ovakav sistem („sistem trojke“) pretpostavlja sistem kod koga je </a:t>
            </a:r>
            <a:r>
              <a:rPr lang="sr-Latn-RS" sz="2400" b="1" dirty="0">
                <a:solidFill>
                  <a:srgbClr val="FF0000"/>
                </a:solidFill>
                <a:latin typeface="+mn-lt"/>
                <a:ea typeface="+mn-ea"/>
              </a:rPr>
              <a:t>jedan</a:t>
            </a:r>
            <a:r>
              <a:rPr lang="sr-Latn-RS" sz="2400" dirty="0">
                <a:latin typeface="+mn-lt"/>
                <a:ea typeface="+mn-ea"/>
              </a:rPr>
              <a:t> od node-ova dedikovan kao </a:t>
            </a:r>
            <a:r>
              <a:rPr lang="sr-Latn-RS" sz="2400" b="1" dirty="0">
                <a:latin typeface="+mn-lt"/>
                <a:ea typeface="+mn-ea"/>
              </a:rPr>
              <a:t>primarni</a:t>
            </a:r>
            <a:r>
              <a:rPr lang="sr-Latn-RS" sz="2400" dirty="0">
                <a:latin typeface="+mn-lt"/>
                <a:ea typeface="+mn-ea"/>
              </a:rPr>
              <a:t> dok su ostala dva dedikovana kao </a:t>
            </a:r>
            <a:r>
              <a:rPr lang="sr-Latn-RS" sz="2400" b="1" dirty="0">
                <a:latin typeface="+mn-lt"/>
                <a:ea typeface="+mn-ea"/>
              </a:rPr>
              <a:t>sekundarni</a:t>
            </a:r>
            <a:r>
              <a:rPr lang="sr-Latn-RS" sz="2400" dirty="0">
                <a:latin typeface="+mn-lt"/>
                <a:ea typeface="+mn-ea"/>
              </a:rPr>
              <a:t> nodovi</a:t>
            </a:r>
          </a:p>
          <a:p>
            <a:pPr lvl="1"/>
            <a:r>
              <a:rPr lang="sr-Latn-RS" sz="2000" dirty="0">
                <a:latin typeface="+mn-lt"/>
                <a:ea typeface="+mn-ea"/>
              </a:rPr>
              <a:t>ovo je generalni princip i primenjuje se generalno (nije vezano za K8s per se)</a:t>
            </a:r>
          </a:p>
          <a:p>
            <a:pPr lvl="1"/>
            <a:r>
              <a:rPr lang="sr-Latn-RS" sz="2000" dirty="0">
                <a:latin typeface="+mn-lt"/>
                <a:ea typeface="+mn-ea"/>
              </a:rPr>
              <a:t>konkretan primer o kome pričamo odnosi se na Control Plane (skup Master node-ova), ali isti princip postoji, recimo i kod MongoDB klastera (replicasets), postoji kod API Connect-a, i na još mnogo mesta.</a:t>
            </a:r>
          </a:p>
          <a:p>
            <a:endParaRPr lang="sr-Latn-RS" sz="2400" dirty="0">
              <a:latin typeface="+mn-lt"/>
              <a:ea typeface="+mn-ea"/>
            </a:endParaRPr>
          </a:p>
          <a:p>
            <a:r>
              <a:rPr lang="sr-Latn-RS" sz="2400" b="1" dirty="0">
                <a:latin typeface="+mn-lt"/>
                <a:ea typeface="+mn-ea"/>
              </a:rPr>
              <a:t>High-Availability</a:t>
            </a:r>
            <a:r>
              <a:rPr lang="sr-Latn-RS" sz="2400" dirty="0">
                <a:latin typeface="+mn-lt"/>
                <a:ea typeface="+mn-ea"/>
              </a:rPr>
              <a:t> je osobina sistema da postiže </a:t>
            </a:r>
            <a:r>
              <a:rPr lang="sr-Latn-RS" sz="2400" i="1" dirty="0">
                <a:latin typeface="+mn-lt"/>
                <a:ea typeface="+mn-ea"/>
              </a:rPr>
              <a:t>zero</a:t>
            </a:r>
            <a:r>
              <a:rPr lang="sr-Latn-RS" sz="2400" dirty="0">
                <a:latin typeface="+mn-lt"/>
                <a:ea typeface="+mn-ea"/>
              </a:rPr>
              <a:t> ili </a:t>
            </a:r>
            <a:r>
              <a:rPr lang="sr-Latn-RS" sz="2400" i="1" dirty="0">
                <a:latin typeface="+mn-lt"/>
                <a:ea typeface="+mn-ea"/>
              </a:rPr>
              <a:t>near zero downtime</a:t>
            </a:r>
            <a:r>
              <a:rPr lang="sr-Latn-RS" sz="2400" dirty="0">
                <a:latin typeface="+mn-lt"/>
                <a:ea typeface="+mn-ea"/>
              </a:rPr>
              <a:t> odnosno da je operativan i dostupan bez prekida.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18</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3078515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793397" cy="649814"/>
          </a:xfrm>
        </p:spPr>
        <p:txBody>
          <a:bodyPr vert="horz" lIns="91440" tIns="45720" rIns="91440" bIns="45720" rtlCol="0" anchor="ctr">
            <a:normAutofit/>
          </a:bodyPr>
          <a:lstStyle/>
          <a:p>
            <a:r>
              <a:rPr lang="sr-Latn-RS" sz="4000" b="1" dirty="0"/>
              <a:t>Kubernetes – High Availability – „sistem trojki“</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19</a:t>
            </a:fld>
            <a:endParaRPr lang="en-US" sz="1000">
              <a:solidFill>
                <a:schemeClr val="tx1">
                  <a:tint val="75000"/>
                </a:schemeClr>
              </a:solidFill>
              <a:latin typeface="+mn-lt"/>
              <a:ea typeface="+mn-ea"/>
            </a:endParaRPr>
          </a:p>
        </p:txBody>
      </p:sp>
      <p:cxnSp>
        <p:nvCxnSpPr>
          <p:cNvPr id="5" name="Straight Connector 4">
            <a:extLst>
              <a:ext uri="{FF2B5EF4-FFF2-40B4-BE49-F238E27FC236}">
                <a16:creationId xmlns:a16="http://schemas.microsoft.com/office/drawing/2014/main" id="{9FDA48FC-86C5-43B5-96A3-4387AEE05430}"/>
              </a:ext>
            </a:extLst>
          </p:cNvPr>
          <p:cNvCxnSpPr>
            <a:cxnSpLocks/>
          </p:cNvCxnSpPr>
          <p:nvPr/>
        </p:nvCxnSpPr>
        <p:spPr>
          <a:xfrm>
            <a:off x="6134100" y="1304925"/>
            <a:ext cx="0" cy="5295900"/>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8EB6A4C-46E5-4932-8BBC-FA5C100EFC5F}"/>
              </a:ext>
            </a:extLst>
          </p:cNvPr>
          <p:cNvSpPr/>
          <p:nvPr/>
        </p:nvSpPr>
        <p:spPr>
          <a:xfrm>
            <a:off x="636478"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18" name="Rectangle: Rounded Corners 17">
            <a:extLst>
              <a:ext uri="{FF2B5EF4-FFF2-40B4-BE49-F238E27FC236}">
                <a16:creationId xmlns:a16="http://schemas.microsoft.com/office/drawing/2014/main" id="{C61DA19B-43A2-494C-AB5A-8982D857ECBA}"/>
              </a:ext>
            </a:extLst>
          </p:cNvPr>
          <p:cNvSpPr/>
          <p:nvPr/>
        </p:nvSpPr>
        <p:spPr>
          <a:xfrm>
            <a:off x="4246624"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21" name="Rectangle: Rounded Corners 20">
            <a:extLst>
              <a:ext uri="{FF2B5EF4-FFF2-40B4-BE49-F238E27FC236}">
                <a16:creationId xmlns:a16="http://schemas.microsoft.com/office/drawing/2014/main" id="{20F46EDE-6BFB-4451-8B08-7DA1190A11CA}"/>
              </a:ext>
            </a:extLst>
          </p:cNvPr>
          <p:cNvSpPr/>
          <p:nvPr/>
        </p:nvSpPr>
        <p:spPr>
          <a:xfrm>
            <a:off x="2441551" y="3611750"/>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24" name="Straight Connector 23">
            <a:extLst>
              <a:ext uri="{FF2B5EF4-FFF2-40B4-BE49-F238E27FC236}">
                <a16:creationId xmlns:a16="http://schemas.microsoft.com/office/drawing/2014/main" id="{DEB49100-12C7-4681-A941-7A2A63732B5A}"/>
              </a:ext>
            </a:extLst>
          </p:cNvPr>
          <p:cNvCxnSpPr>
            <a:stCxn id="17" idx="0"/>
            <a:endCxn id="21" idx="1"/>
          </p:cNvCxnSpPr>
          <p:nvPr/>
        </p:nvCxnSpPr>
        <p:spPr>
          <a:xfrm flipV="1">
            <a:off x="1303227"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8E5CE6-7993-41B7-8622-96D151E32BD5}"/>
              </a:ext>
            </a:extLst>
          </p:cNvPr>
          <p:cNvCxnSpPr>
            <a:stCxn id="17" idx="3"/>
            <a:endCxn id="18" idx="1"/>
          </p:cNvCxnSpPr>
          <p:nvPr/>
        </p:nvCxnSpPr>
        <p:spPr>
          <a:xfrm>
            <a:off x="1969976" y="5312406"/>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FC3ED9-AB32-4877-BFCC-1377E7ACE6BA}"/>
              </a:ext>
            </a:extLst>
          </p:cNvPr>
          <p:cNvCxnSpPr>
            <a:stCxn id="21" idx="3"/>
            <a:endCxn id="18" idx="0"/>
          </p:cNvCxnSpPr>
          <p:nvPr/>
        </p:nvCxnSpPr>
        <p:spPr>
          <a:xfrm>
            <a:off x="3775049"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9F0FADA-BFB7-44B7-AB99-B048A3AEC9A2}"/>
              </a:ext>
            </a:extLst>
          </p:cNvPr>
          <p:cNvSpPr/>
          <p:nvPr/>
        </p:nvSpPr>
        <p:spPr>
          <a:xfrm>
            <a:off x="6688079"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30" name="Rectangle: Rounded Corners 29">
            <a:extLst>
              <a:ext uri="{FF2B5EF4-FFF2-40B4-BE49-F238E27FC236}">
                <a16:creationId xmlns:a16="http://schemas.microsoft.com/office/drawing/2014/main" id="{D5920FBE-55FA-4DF0-81F0-6EDA0A2E3A0D}"/>
              </a:ext>
            </a:extLst>
          </p:cNvPr>
          <p:cNvSpPr/>
          <p:nvPr/>
        </p:nvSpPr>
        <p:spPr>
          <a:xfrm>
            <a:off x="10298225"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31" name="Rectangle: Rounded Corners 30">
            <a:extLst>
              <a:ext uri="{FF2B5EF4-FFF2-40B4-BE49-F238E27FC236}">
                <a16:creationId xmlns:a16="http://schemas.microsoft.com/office/drawing/2014/main" id="{708DE18D-15E2-4D7B-81B4-95C66FE551E9}"/>
              </a:ext>
            </a:extLst>
          </p:cNvPr>
          <p:cNvSpPr/>
          <p:nvPr/>
        </p:nvSpPr>
        <p:spPr>
          <a:xfrm>
            <a:off x="8493152" y="3621382"/>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32" name="Straight Connector 31">
            <a:extLst>
              <a:ext uri="{FF2B5EF4-FFF2-40B4-BE49-F238E27FC236}">
                <a16:creationId xmlns:a16="http://schemas.microsoft.com/office/drawing/2014/main" id="{612084CF-A9E5-44A5-9695-7DCC09173DED}"/>
              </a:ext>
            </a:extLst>
          </p:cNvPr>
          <p:cNvCxnSpPr>
            <a:stCxn id="29" idx="0"/>
            <a:endCxn id="31" idx="1"/>
          </p:cNvCxnSpPr>
          <p:nvPr/>
        </p:nvCxnSpPr>
        <p:spPr>
          <a:xfrm flipV="1">
            <a:off x="7354828"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6BFA8B-C3F1-45AA-91A5-CE18C255DB46}"/>
              </a:ext>
            </a:extLst>
          </p:cNvPr>
          <p:cNvCxnSpPr>
            <a:stCxn id="29" idx="3"/>
            <a:endCxn id="30" idx="1"/>
          </p:cNvCxnSpPr>
          <p:nvPr/>
        </p:nvCxnSpPr>
        <p:spPr>
          <a:xfrm>
            <a:off x="8021577" y="5322038"/>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D9787A-E3F7-44F6-BC11-FA87718950DA}"/>
              </a:ext>
            </a:extLst>
          </p:cNvPr>
          <p:cNvCxnSpPr>
            <a:stCxn id="31" idx="3"/>
            <a:endCxn id="30" idx="0"/>
          </p:cNvCxnSpPr>
          <p:nvPr/>
        </p:nvCxnSpPr>
        <p:spPr>
          <a:xfrm>
            <a:off x="9826650"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F80572D-2AE3-4C9E-99C0-B02868AEEA70}"/>
              </a:ext>
            </a:extLst>
          </p:cNvPr>
          <p:cNvSpPr txBox="1"/>
          <p:nvPr/>
        </p:nvSpPr>
        <p:spPr>
          <a:xfrm>
            <a:off x="847926" y="1120259"/>
            <a:ext cx="4520748" cy="369332"/>
          </a:xfrm>
          <a:prstGeom prst="rect">
            <a:avLst/>
          </a:prstGeom>
          <a:noFill/>
        </p:spPr>
        <p:txBody>
          <a:bodyPr wrap="square" rtlCol="0">
            <a:spAutoFit/>
          </a:bodyPr>
          <a:lstStyle/>
          <a:p>
            <a:pPr algn="ctr"/>
            <a:r>
              <a:rPr lang="sr-Latn-RS" dirty="0"/>
              <a:t>Scenario #1 – </a:t>
            </a:r>
            <a:r>
              <a:rPr lang="en-US" dirty="0" err="1"/>
              <a:t>Ispadanje</a:t>
            </a:r>
            <a:r>
              <a:rPr lang="en-US" dirty="0"/>
              <a:t> </a:t>
            </a:r>
            <a:r>
              <a:rPr lang="en-US" dirty="0" err="1"/>
              <a:t>primara</a:t>
            </a:r>
            <a:endParaRPr lang="en-US" dirty="0"/>
          </a:p>
        </p:txBody>
      </p:sp>
      <p:sp>
        <p:nvSpPr>
          <p:cNvPr id="36" name="TextBox 35">
            <a:extLst>
              <a:ext uri="{FF2B5EF4-FFF2-40B4-BE49-F238E27FC236}">
                <a16:creationId xmlns:a16="http://schemas.microsoft.com/office/drawing/2014/main" id="{234366AF-DC3A-454F-B05E-9DC3542E8561}"/>
              </a:ext>
            </a:extLst>
          </p:cNvPr>
          <p:cNvSpPr txBox="1"/>
          <p:nvPr/>
        </p:nvSpPr>
        <p:spPr>
          <a:xfrm>
            <a:off x="6902315" y="1120259"/>
            <a:ext cx="4520748" cy="369332"/>
          </a:xfrm>
          <a:prstGeom prst="rect">
            <a:avLst/>
          </a:prstGeom>
          <a:noFill/>
        </p:spPr>
        <p:txBody>
          <a:bodyPr wrap="square" rtlCol="0">
            <a:spAutoFit/>
          </a:bodyPr>
          <a:lstStyle/>
          <a:p>
            <a:pPr algn="ctr"/>
            <a:r>
              <a:rPr lang="sr-Latn-RS" dirty="0"/>
              <a:t>Scenario #2 – </a:t>
            </a:r>
            <a:r>
              <a:rPr lang="en-US" dirty="0" err="1"/>
              <a:t>Ispadanje</a:t>
            </a:r>
            <a:r>
              <a:rPr lang="en-US" dirty="0"/>
              <a:t> </a:t>
            </a:r>
            <a:r>
              <a:rPr lang="en-US" dirty="0" err="1"/>
              <a:t>sekundara</a:t>
            </a:r>
            <a:endParaRPr lang="en-US" dirty="0"/>
          </a:p>
        </p:txBody>
      </p:sp>
      <p:sp>
        <p:nvSpPr>
          <p:cNvPr id="37" name="Explosion: 14 Points 36">
            <a:extLst>
              <a:ext uri="{FF2B5EF4-FFF2-40B4-BE49-F238E27FC236}">
                <a16:creationId xmlns:a16="http://schemas.microsoft.com/office/drawing/2014/main" id="{ABF8C99B-91BF-4986-8EEF-FB6821781DFB}"/>
              </a:ext>
            </a:extLst>
          </p:cNvPr>
          <p:cNvSpPr/>
          <p:nvPr/>
        </p:nvSpPr>
        <p:spPr>
          <a:xfrm>
            <a:off x="1589839" y="408367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xplosion: 14 Points 37">
            <a:extLst>
              <a:ext uri="{FF2B5EF4-FFF2-40B4-BE49-F238E27FC236}">
                <a16:creationId xmlns:a16="http://schemas.microsoft.com/office/drawing/2014/main" id="{E75DF43F-EFDD-4F39-88EF-8C2A9C72052D}"/>
              </a:ext>
            </a:extLst>
          </p:cNvPr>
          <p:cNvSpPr/>
          <p:nvPr/>
        </p:nvSpPr>
        <p:spPr>
          <a:xfrm>
            <a:off x="4039854" y="4136436"/>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Oval 38">
            <a:extLst>
              <a:ext uri="{FF2B5EF4-FFF2-40B4-BE49-F238E27FC236}">
                <a16:creationId xmlns:a16="http://schemas.microsoft.com/office/drawing/2014/main" id="{0719EA4F-80E7-4024-A779-07EE2107E54A}"/>
              </a:ext>
            </a:extLst>
          </p:cNvPr>
          <p:cNvSpPr/>
          <p:nvPr/>
        </p:nvSpPr>
        <p:spPr>
          <a:xfrm>
            <a:off x="79249" y="2391062"/>
            <a:ext cx="3216843" cy="797251"/>
          </a:xfrm>
          <a:prstGeom prst="wedgeEllipseCallout">
            <a:avLst>
              <a:gd name="adj1" fmla="val -22555"/>
              <a:gd name="adj2" fmla="val 279469"/>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Hej, Node 3 jel’ ti vidiš Node 1?</a:t>
            </a:r>
            <a:endParaRPr lang="en-US" sz="1400" dirty="0"/>
          </a:p>
        </p:txBody>
      </p:sp>
      <p:sp>
        <p:nvSpPr>
          <p:cNvPr id="40" name="Speech Bubble: Oval 39">
            <a:extLst>
              <a:ext uri="{FF2B5EF4-FFF2-40B4-BE49-F238E27FC236}">
                <a16:creationId xmlns:a16="http://schemas.microsoft.com/office/drawing/2014/main" id="{0B39FE7B-08BE-43B2-91B1-681811F487BE}"/>
              </a:ext>
            </a:extLst>
          </p:cNvPr>
          <p:cNvSpPr/>
          <p:nvPr/>
        </p:nvSpPr>
        <p:spPr>
          <a:xfrm>
            <a:off x="3471237" y="2391062"/>
            <a:ext cx="2183906" cy="659609"/>
          </a:xfrm>
          <a:prstGeom prst="wedgeEllipseCallout">
            <a:avLst>
              <a:gd name="adj1" fmla="val 39044"/>
              <a:gd name="adj2" fmla="val 361563"/>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ga ni ja</a:t>
            </a:r>
            <a:endParaRPr lang="en-US" sz="1400" dirty="0"/>
          </a:p>
        </p:txBody>
      </p:sp>
      <p:sp>
        <p:nvSpPr>
          <p:cNvPr id="41" name="Speech Bubble: Oval 40">
            <a:extLst>
              <a:ext uri="{FF2B5EF4-FFF2-40B4-BE49-F238E27FC236}">
                <a16:creationId xmlns:a16="http://schemas.microsoft.com/office/drawing/2014/main" id="{2C5012A4-C68E-4F21-956C-B77BF067AA63}"/>
              </a:ext>
            </a:extLst>
          </p:cNvPr>
          <p:cNvSpPr/>
          <p:nvPr/>
        </p:nvSpPr>
        <p:spPr>
          <a:xfrm>
            <a:off x="1560577" y="5776089"/>
            <a:ext cx="2686047" cy="587160"/>
          </a:xfrm>
          <a:prstGeom prst="wedgeEllipseCallout">
            <a:avLst>
              <a:gd name="adj1" fmla="val -46353"/>
              <a:gd name="adj2" fmla="val -83284"/>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Ok, onda ću ja biti primarni Node</a:t>
            </a:r>
            <a:endParaRPr lang="en-US" sz="1400" dirty="0"/>
          </a:p>
        </p:txBody>
      </p:sp>
      <p:sp>
        <p:nvSpPr>
          <p:cNvPr id="42" name="Explosion: 14 Points 41">
            <a:extLst>
              <a:ext uri="{FF2B5EF4-FFF2-40B4-BE49-F238E27FC236}">
                <a16:creationId xmlns:a16="http://schemas.microsoft.com/office/drawing/2014/main" id="{9D75957D-A93F-4528-860C-07FC2F28345E}"/>
              </a:ext>
            </a:extLst>
          </p:cNvPr>
          <p:cNvSpPr/>
          <p:nvPr/>
        </p:nvSpPr>
        <p:spPr>
          <a:xfrm>
            <a:off x="7537230" y="420532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xplosion: 14 Points 42">
            <a:extLst>
              <a:ext uri="{FF2B5EF4-FFF2-40B4-BE49-F238E27FC236}">
                <a16:creationId xmlns:a16="http://schemas.microsoft.com/office/drawing/2014/main" id="{EA949BA1-BB17-41DF-B9B3-30505140FB60}"/>
              </a:ext>
            </a:extLst>
          </p:cNvPr>
          <p:cNvSpPr/>
          <p:nvPr/>
        </p:nvSpPr>
        <p:spPr>
          <a:xfrm>
            <a:off x="8877898" y="5022561"/>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peech Bubble: Oval 43">
            <a:extLst>
              <a:ext uri="{FF2B5EF4-FFF2-40B4-BE49-F238E27FC236}">
                <a16:creationId xmlns:a16="http://schemas.microsoft.com/office/drawing/2014/main" id="{9052A999-2D62-416F-A6E6-8BE2F33CD7AA}"/>
              </a:ext>
            </a:extLst>
          </p:cNvPr>
          <p:cNvSpPr/>
          <p:nvPr/>
        </p:nvSpPr>
        <p:spPr>
          <a:xfrm>
            <a:off x="6183914" y="1701712"/>
            <a:ext cx="5288759" cy="1541649"/>
          </a:xfrm>
          <a:prstGeom prst="wedgeEllipseCallout">
            <a:avLst>
              <a:gd name="adj1" fmla="val -37596"/>
              <a:gd name="adj2" fmla="val 167358"/>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Možda sam ja ispao iz Mreže. Ček’ da pitam Node 3. Ne vidim ni njega. Ok, sedim i ćutim i ne radim ništa</a:t>
            </a:r>
            <a:endParaRPr lang="en-US" sz="1400" dirty="0"/>
          </a:p>
        </p:txBody>
      </p:sp>
    </p:spTree>
    <p:extLst>
      <p:ext uri="{BB962C8B-B14F-4D97-AF65-F5344CB8AC3E}">
        <p14:creationId xmlns:p14="http://schemas.microsoft.com/office/powerpoint/2010/main" val="39429531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50" fill="hold"/>
                                        <p:tgtEl>
                                          <p:spTgt spid="17"/>
                                        </p:tgtEl>
                                        <p:attrNameLst>
                                          <p:attrName>fillcolor</p:attrName>
                                        </p:attrNameLst>
                                      </p:cBhvr>
                                      <p:to>
                                        <a:schemeClr val="accent2"/>
                                      </p:to>
                                    </p:animClr>
                                    <p:set>
                                      <p:cBhvr>
                                        <p:cTn id="25" dur="250" fill="hold"/>
                                        <p:tgtEl>
                                          <p:spTgt spid="17"/>
                                        </p:tgtEl>
                                        <p:attrNameLst>
                                          <p:attrName>fill.type</p:attrName>
                                        </p:attrNameLst>
                                      </p:cBhvr>
                                      <p:to>
                                        <p:strVal val="solid"/>
                                      </p:to>
                                    </p:set>
                                    <p:set>
                                      <p:cBhvr>
                                        <p:cTn id="26" dur="250" fill="hold"/>
                                        <p:tgtEl>
                                          <p:spTgt spid="1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r>
              <a:rPr lang="en-US"/>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fld id="{EBD62F0D-1FC1-4EB5-9B88-2856B8821A1B}" type="slidenum">
              <a:rPr lang="en-US" smtClean="0"/>
              <a:t>2</a:t>
            </a:fld>
            <a:endParaRPr lang="en-US"/>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D62F0D-1FC1-4EB5-9B88-2856B8821A1B}" type="slidenum">
              <a:rPr lang="en-US" smtClean="0"/>
              <a:pPr/>
              <a:t>2</a:t>
            </a:fld>
            <a:endParaRPr lang="en-US"/>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333809" y="2057400"/>
            <a:ext cx="3197013" cy="2743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algn="ctr"/>
            <a:r>
              <a:rPr lang="en-US" sz="4800" b="1" dirty="0">
                <a:ln>
                  <a:solidFill>
                    <a:sysClr val="windowText" lastClr="000000"/>
                  </a:solidFill>
                </a:ln>
                <a:solidFill>
                  <a:schemeClr val="bg1"/>
                </a:solidFill>
                <a:latin typeface="+mj-lt"/>
                <a:ea typeface="+mj-ea"/>
              </a:rPr>
              <a:t>AGENDA</a:t>
            </a: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2200" dirty="0"/>
              <a:t>Kubernetes – </a:t>
            </a:r>
            <a:r>
              <a:rPr lang="sr-Latn-RS" sz="2200" dirty="0"/>
              <a:t>Šta je Kubernetes</a:t>
            </a:r>
            <a:r>
              <a:rPr lang="en-US" sz="2200" dirty="0"/>
              <a:t>?</a:t>
            </a:r>
          </a:p>
          <a:p>
            <a:pPr marL="342900"/>
            <a:r>
              <a:rPr lang="en-US" sz="2200" dirty="0"/>
              <a:t>Kubernetes</a:t>
            </a:r>
            <a:r>
              <a:rPr lang="sr-Latn-RS" sz="2200" dirty="0"/>
              <a:t> – Arhitektura Kubernetesa</a:t>
            </a:r>
          </a:p>
          <a:p>
            <a:pPr marL="342900"/>
            <a:r>
              <a:rPr lang="sr-Latn-RS" sz="2200" dirty="0"/>
              <a:t>Kubernetes – Pregled osnovnih objekata</a:t>
            </a:r>
            <a:endParaRPr lang="en-US" sz="2200" dirty="0"/>
          </a:p>
          <a:p>
            <a:pPr marL="342900"/>
            <a:r>
              <a:rPr lang="en-US" sz="2200" dirty="0" err="1"/>
              <a:t>Orkestracija</a:t>
            </a:r>
            <a:r>
              <a:rPr lang="en-US" sz="2200" dirty="0"/>
              <a:t> </a:t>
            </a:r>
            <a:r>
              <a:rPr lang="en-US" sz="2200" dirty="0" err="1"/>
              <a:t>kontejnerske</a:t>
            </a:r>
            <a:r>
              <a:rPr lang="sr-Latn-RS" sz="2200" dirty="0"/>
              <a:t> applikacije pomoću kubernetesa </a:t>
            </a:r>
            <a:r>
              <a:rPr lang="en-US" sz="2200" dirty="0"/>
              <a:t>[demo – </a:t>
            </a:r>
            <a:r>
              <a:rPr lang="en-US" sz="2200" dirty="0" err="1"/>
              <a:t>CATalyzator</a:t>
            </a:r>
            <a:r>
              <a:rPr lang="en-US" sz="2200" dirty="0"/>
              <a:t> App]</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200" smtClean="0">
                <a:solidFill>
                  <a:schemeClr val="tx1">
                    <a:tint val="75000"/>
                  </a:schemeClr>
                </a:solidFill>
                <a:latin typeface="+mn-lt"/>
                <a:ea typeface="+mn-ea"/>
              </a:rPr>
              <a:pPr>
                <a:spcAft>
                  <a:spcPts val="600"/>
                </a:spcAft>
              </a:pPr>
              <a:t>2</a:t>
            </a:fld>
            <a:endParaRPr lang="en-US" sz="1200">
              <a:solidFill>
                <a:schemeClr val="tx1">
                  <a:tint val="75000"/>
                </a:schemeClr>
              </a:solidFill>
              <a:latin typeface="+mn-lt"/>
              <a:ea typeface="+mn-ea"/>
            </a:endParaRPr>
          </a:p>
        </p:txBody>
      </p:sp>
    </p:spTree>
    <p:extLst>
      <p:ext uri="{BB962C8B-B14F-4D97-AF65-F5344CB8AC3E}">
        <p14:creationId xmlns:p14="http://schemas.microsoft.com/office/powerpoint/2010/main" val="4115623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264338" y="205480"/>
            <a:ext cx="9147602" cy="649814"/>
          </a:xfrm>
        </p:spPr>
        <p:txBody>
          <a:bodyPr vert="horz" lIns="91440" tIns="45720" rIns="91440" bIns="45720" rtlCol="0" anchor="ctr">
            <a:normAutofit/>
          </a:bodyPr>
          <a:lstStyle/>
          <a:p>
            <a:r>
              <a:rPr lang="sr-Latn-RS" sz="4000" b="1" kern="1200" dirty="0">
                <a:latin typeface="+mj-lt"/>
                <a:ea typeface="+mj-ea"/>
                <a:cs typeface="+mj-cs"/>
              </a:rPr>
              <a:t>Referentna RedHat OpenShift Topologija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endParaRPr lang="sr-Latn-RS" sz="2400" dirty="0">
              <a:latin typeface="+mn-lt"/>
              <a:ea typeface="+mn-ea"/>
            </a:endParaRP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20</a:t>
            </a:fld>
            <a:endParaRPr lang="en-US" sz="1000">
              <a:solidFill>
                <a:schemeClr val="tx1">
                  <a:tint val="75000"/>
                </a:schemeClr>
              </a:solidFill>
              <a:latin typeface="+mn-lt"/>
              <a:ea typeface="+mn-ea"/>
            </a:endParaRPr>
          </a:p>
        </p:txBody>
      </p:sp>
      <p:pic>
        <p:nvPicPr>
          <p:cNvPr id="30" name="Picture 29">
            <a:extLst>
              <a:ext uri="{FF2B5EF4-FFF2-40B4-BE49-F238E27FC236}">
                <a16:creationId xmlns:a16="http://schemas.microsoft.com/office/drawing/2014/main" id="{16EFCC1C-0BDB-42AD-810E-A13D4A1BA2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7712" y="855294"/>
            <a:ext cx="7053528" cy="5666982"/>
          </a:xfrm>
          <a:prstGeom prst="rect">
            <a:avLst/>
          </a:prstGeom>
          <a:noFill/>
          <a:ln>
            <a:noFill/>
          </a:ln>
        </p:spPr>
      </p:pic>
    </p:spTree>
    <p:extLst>
      <p:ext uri="{BB962C8B-B14F-4D97-AF65-F5344CB8AC3E}">
        <p14:creationId xmlns:p14="http://schemas.microsoft.com/office/powerpoint/2010/main" val="40868471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instalacione</a:t>
            </a:r>
          </a:p>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schemeClr val="tx1"/>
                  </a:solidFill>
                </a:ln>
                <a:solidFill>
                  <a:schemeClr val="bg1"/>
                </a:solidFill>
                <a:latin typeface="Calibri Light" panose="020F0302020204030204"/>
                <a:ea typeface="+mj-ea"/>
              </a:rPr>
              <a:t>opcije</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Single node cluster instalacije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Full fledged </a:t>
            </a:r>
            <a:r>
              <a:rPr lang="en-US" sz="2200" dirty="0">
                <a:solidFill>
                  <a:prstClr val="black"/>
                </a:solidFill>
                <a:latin typeface="Calibri" panose="020F0502020204030204"/>
              </a:rPr>
              <a:t>[</a:t>
            </a:r>
            <a:r>
              <a:rPr lang="sr-Latn-RS" sz="2200" dirty="0">
                <a:solidFill>
                  <a:prstClr val="black"/>
                </a:solidFill>
                <a:latin typeface="Calibri" panose="020F0502020204030204"/>
              </a:rPr>
              <a:t>local</a:t>
            </a:r>
            <a:r>
              <a:rPr lang="en-US" sz="2200" dirty="0">
                <a:solidFill>
                  <a:prstClr val="black"/>
                </a:solidFill>
                <a:latin typeface="Calibri" panose="020F0502020204030204"/>
              </a:rPr>
              <a:t>]</a:t>
            </a:r>
            <a:r>
              <a:rPr lang="sr-Latn-RS" sz="2200" dirty="0">
                <a:solidFill>
                  <a:prstClr val="black"/>
                </a:solidFill>
                <a:latin typeface="Calibri" panose="020F0502020204030204"/>
              </a:rPr>
              <a:t> k8s cluster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Provisioned k8s cluster with public cloud provider</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31605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Single node cluster k8s instalacije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Single node klaster je dobra alternativa za potrebe developmenta i lokalnog testiranja</a:t>
            </a:r>
          </a:p>
          <a:p>
            <a:pPr algn="just"/>
            <a:r>
              <a:rPr lang="sr-Latn-RS" sz="2400" dirty="0">
                <a:latin typeface="+mn-lt"/>
                <a:ea typeface="+mn-ea"/>
              </a:rPr>
              <a:t>Jednu (najčešće lokalnu tj. dev) mašinu koristimo i kao control plane (master node) i kao worker node jednovremeno (sve komponente API, kproxy, kubelet ... instalirane na njoj).</a:t>
            </a:r>
          </a:p>
          <a:p>
            <a:pPr algn="just"/>
            <a:r>
              <a:rPr lang="sr-Latn-RS" sz="2400" dirty="0">
                <a:latin typeface="+mn-lt"/>
                <a:ea typeface="+mn-ea"/>
              </a:rPr>
              <a:t>Dva najčešća i najkorišćenija načina su:</a:t>
            </a:r>
          </a:p>
          <a:p>
            <a:pPr lvl="1" algn="just"/>
            <a:r>
              <a:rPr lang="sr-Latn-RS" sz="2000" b="1" dirty="0">
                <a:latin typeface="+mn-lt"/>
                <a:ea typeface="+mn-ea"/>
              </a:rPr>
              <a:t>Docker Desktop</a:t>
            </a:r>
            <a:r>
              <a:rPr lang="sr-Latn-RS" sz="2000" dirty="0">
                <a:latin typeface="+mn-lt"/>
                <a:ea typeface="+mn-ea"/>
              </a:rPr>
              <a:t> – u okviru docker desktop-a postoji i mini kubernetes engine, tako da je moguće lokalnu mašinu koristiti i kao single node k8s cluster</a:t>
            </a:r>
          </a:p>
          <a:p>
            <a:pPr lvl="1" algn="just"/>
            <a:r>
              <a:rPr lang="sr-Latn-RS" sz="2000" b="1" dirty="0">
                <a:latin typeface="+mn-lt"/>
                <a:ea typeface="+mn-ea"/>
              </a:rPr>
              <a:t>minikube</a:t>
            </a:r>
            <a:r>
              <a:rPr lang="sr-Latn-RS" sz="2000" dirty="0">
                <a:latin typeface="+mn-lt"/>
                <a:ea typeface="+mn-ea"/>
              </a:rPr>
              <a:t> – minikube je drugi način instalacije i predstavlja nešto drugačiji pristup, ali se takođe svodi na postojanje instaliranog docker container runtime-a.</a:t>
            </a:r>
          </a:p>
          <a:p>
            <a:pPr lvl="1" algn="just"/>
            <a:endParaRPr lang="sr-Latn-RS" sz="2000" b="1" dirty="0">
              <a:latin typeface="+mn-lt"/>
              <a:ea typeface="+mn-ea"/>
            </a:endParaRPr>
          </a:p>
          <a:p>
            <a:pPr algn="just"/>
            <a:r>
              <a:rPr lang="sr-Latn-RS" sz="2400" dirty="0">
                <a:latin typeface="+mn-lt"/>
                <a:ea typeface="+mn-ea"/>
              </a:rPr>
              <a:t>Prilikom korišćenja minikube-a, takođe je potrebno instalirati i CLI tool za manipulaciju klasterom koji se zove </a:t>
            </a:r>
            <a:r>
              <a:rPr lang="sr-Latn-RS" sz="2400" b="1" dirty="0">
                <a:latin typeface="+mn-lt"/>
                <a:ea typeface="+mn-ea"/>
              </a:rPr>
              <a:t>kubectl</a:t>
            </a:r>
            <a:r>
              <a:rPr lang="sr-Latn-RS" sz="2400" dirty="0">
                <a:latin typeface="+mn-lt"/>
                <a:ea typeface="+mn-ea"/>
              </a:rPr>
              <a:t> (</a:t>
            </a:r>
            <a:r>
              <a:rPr lang="sr-Latn-RS" sz="2400" i="1" dirty="0">
                <a:latin typeface="+mn-lt"/>
                <a:ea typeface="+mn-ea"/>
              </a:rPr>
              <a:t>cube control</a:t>
            </a:r>
            <a:r>
              <a:rPr lang="sr-Latn-RS" sz="2400" dirty="0">
                <a:latin typeface="+mn-lt"/>
                <a:ea typeface="+mn-ea"/>
              </a:rPr>
              <a:t>)</a:t>
            </a:r>
          </a:p>
          <a:p>
            <a:pPr algn="just"/>
            <a:r>
              <a:rPr lang="sr-Latn-RS" sz="2400" dirty="0">
                <a:latin typeface="+mn-lt"/>
                <a:ea typeface="+mn-ea"/>
              </a:rPr>
              <a:t>Prilikom korišćenja Docker Desktop-a, instalacija se svodi na štikliranje jednog polja a zajedno sa Docker Desktop-om dobijamo i kubectl CLI alat.</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2336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Full fledged</a:t>
            </a:r>
            <a:r>
              <a:rPr lang="en-US" sz="4000" b="1" kern="1200" dirty="0">
                <a:latin typeface="+mj-lt"/>
                <a:ea typeface="+mj-ea"/>
                <a:cs typeface="+mj-cs"/>
              </a:rPr>
              <a:t> Kubernetes cluster</a:t>
            </a:r>
            <a:r>
              <a:rPr lang="sr-Latn-RS" sz="4000" b="1" kern="1200" dirty="0">
                <a:latin typeface="+mj-lt"/>
                <a:ea typeface="+mj-ea"/>
                <a:cs typeface="+mj-cs"/>
              </a:rPr>
              <a:t>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err="1">
                <a:latin typeface="+mn-lt"/>
                <a:ea typeface="+mn-ea"/>
              </a:rPr>
              <a:t>Instalacija</a:t>
            </a:r>
            <a:r>
              <a:rPr lang="en-US" sz="2400" dirty="0">
                <a:latin typeface="+mn-lt"/>
                <a:ea typeface="+mn-ea"/>
              </a:rPr>
              <a:t> </a:t>
            </a:r>
            <a:r>
              <a:rPr lang="en-US" sz="2400" dirty="0" err="1">
                <a:latin typeface="+mn-lt"/>
                <a:ea typeface="+mn-ea"/>
              </a:rPr>
              <a:t>na</a:t>
            </a:r>
            <a:r>
              <a:rPr lang="en-US" sz="2400" dirty="0">
                <a:latin typeface="+mn-lt"/>
                <a:ea typeface="+mn-ea"/>
              </a:rPr>
              <a:t> </a:t>
            </a:r>
            <a:r>
              <a:rPr lang="en-US" sz="2400" dirty="0" err="1">
                <a:latin typeface="+mn-lt"/>
                <a:ea typeface="+mn-ea"/>
              </a:rPr>
              <a:t>ovaj</a:t>
            </a:r>
            <a:r>
              <a:rPr lang="en-US" sz="2400" dirty="0">
                <a:latin typeface="+mn-lt"/>
                <a:ea typeface="+mn-ea"/>
              </a:rPr>
              <a:t> </a:t>
            </a:r>
            <a:r>
              <a:rPr lang="en-US" sz="2400" dirty="0" err="1">
                <a:latin typeface="+mn-lt"/>
                <a:ea typeface="+mn-ea"/>
              </a:rPr>
              <a:t>na</a:t>
            </a:r>
            <a:r>
              <a:rPr lang="sr-Latn-RS" sz="2400" dirty="0">
                <a:latin typeface="+mn-lt"/>
                <a:ea typeface="+mn-ea"/>
              </a:rPr>
              <a:t>čin je komplikovana i kao takva zahteva provisioning nekoliko virtualnih ili fizičkih mašina koje će biti dedikovani kao Master ili Worker node.</a:t>
            </a:r>
          </a:p>
          <a:p>
            <a:pPr algn="just"/>
            <a:endParaRPr lang="sr-Latn-RS" sz="2400" dirty="0">
              <a:latin typeface="+mn-lt"/>
              <a:ea typeface="+mn-ea"/>
            </a:endParaRPr>
          </a:p>
          <a:p>
            <a:pPr algn="just"/>
            <a:r>
              <a:rPr lang="sr-Latn-RS" sz="2400" dirty="0">
                <a:latin typeface="+mn-lt"/>
                <a:ea typeface="+mn-ea"/>
              </a:rPr>
              <a:t>Postojanje jednog ovakvog klastera dobro je iz aspekta postojanja unificiranog testnog okruženja na kom mogu da se sprovode određeni korisnički testovi.</a:t>
            </a:r>
          </a:p>
          <a:p>
            <a:pPr algn="just"/>
            <a:endParaRPr lang="sr-Latn-RS" sz="2400" dirty="0">
              <a:latin typeface="+mn-lt"/>
              <a:ea typeface="+mn-ea"/>
            </a:endParaRPr>
          </a:p>
          <a:p>
            <a:pPr algn="just"/>
            <a:r>
              <a:rPr lang="sr-Latn-RS" sz="2400" dirty="0">
                <a:latin typeface="+mn-lt"/>
                <a:ea typeface="+mn-ea"/>
              </a:rPr>
              <a:t>Pošto ovakav klaster obično zahteva ozbiljnije hardverske resurse, nije potrebno za svaki projekat praviti novi klaster, već je moguće jedan klaster logički odvojiti na više zasebnih, nezavisnih celina.</a:t>
            </a:r>
          </a:p>
          <a:p>
            <a:pPr algn="just"/>
            <a:endParaRPr lang="sr-Latn-RS" sz="2400" dirty="0">
              <a:latin typeface="+mn-lt"/>
              <a:ea typeface="+mn-ea"/>
            </a:endParaRPr>
          </a:p>
          <a:p>
            <a:pPr algn="just"/>
            <a:r>
              <a:rPr lang="sr-Latn-RS" sz="2400" dirty="0">
                <a:latin typeface="+mn-lt"/>
                <a:ea typeface="+mn-ea"/>
              </a:rPr>
              <a:t>U produkcionom smislu se testno i produkciono okruženje mogu nalaziti na istom fizičkom hardveru ali je tada potrebno izvršiti striktno podešavanje i voditi računa da jedno okruženje ne utiče na drugo</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4127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on public Cloud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Provisioning kubernetes klastera kod cloud provajdera je proces od nekoliko klikova mišem, ali je takođe i monetarno najteži proces.</a:t>
            </a:r>
          </a:p>
          <a:p>
            <a:pPr algn="just"/>
            <a:endParaRPr lang="sr-Latn-RS" sz="2400" dirty="0">
              <a:latin typeface="+mn-lt"/>
              <a:ea typeface="+mn-ea"/>
            </a:endParaRPr>
          </a:p>
          <a:p>
            <a:pPr algn="just"/>
            <a:r>
              <a:rPr lang="sr-Latn-RS" sz="2400" dirty="0">
                <a:latin typeface="+mn-lt"/>
                <a:ea typeface="+mn-ea"/>
              </a:rPr>
              <a:t>Jedino što je potrebno jeste da odaberemo konfiguraciju hardvera (broj master i worker nodova, broj procesorskih jedinica, količinu RAM memorije, količinu storage-a) na osnovu čega se zaračunava i cena zakupa clustera (obično je to mesečna zakupnina).</a:t>
            </a:r>
          </a:p>
          <a:p>
            <a:pPr algn="just"/>
            <a:endParaRPr lang="sr-Latn-RS" sz="2400" dirty="0">
              <a:latin typeface="+mn-lt"/>
              <a:ea typeface="+mn-ea"/>
            </a:endParaRPr>
          </a:p>
          <a:p>
            <a:pPr algn="just"/>
            <a:r>
              <a:rPr lang="sr-Latn-RS" sz="2400" dirty="0">
                <a:latin typeface="+mn-lt"/>
                <a:ea typeface="+mn-ea"/>
              </a:rPr>
              <a:t>Skaliranje i proširivanje resursa se na ovaj način vrši veoma lako, a Cloud provajder se obavezuje da će klaster držati operativnim. Ovo je prilično dobra varijanta kada nemamo resurse (hardverske/softwerske) ili nemamo kubernetes prekaljene administratore</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7516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 – specifikacija status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 – paralelizam sa Docker Machine-om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ReplicaSet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Deployment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Service-i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Services – ClusterIP, NodePort, LoadBalancer i Headless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0759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Kubernetes cluster za potrebe svog rada koristi </a:t>
            </a:r>
            <a:r>
              <a:rPr lang="sr-Latn-RS" sz="2400" b="1" dirty="0">
                <a:latin typeface="+mn-lt"/>
                <a:ea typeface="+mn-ea"/>
              </a:rPr>
              <a:t>objekte</a:t>
            </a:r>
            <a:r>
              <a:rPr lang="sr-Latn-RS" sz="2400" dirty="0">
                <a:latin typeface="+mn-lt"/>
                <a:ea typeface="+mn-ea"/>
              </a:rPr>
              <a:t>(sinonim: </a:t>
            </a:r>
            <a:r>
              <a:rPr lang="sr-Latn-RS" sz="2400" i="1" dirty="0">
                <a:latin typeface="+mn-lt"/>
                <a:ea typeface="+mn-ea"/>
              </a:rPr>
              <a:t>resursi</a:t>
            </a:r>
            <a:r>
              <a:rPr lang="sr-Latn-RS" sz="2400" dirty="0">
                <a:latin typeface="+mn-lt"/>
                <a:ea typeface="+mn-ea"/>
              </a:rPr>
              <a:t>). To su entiteti u okviru k8s sistema koji sadrže informacije o tome:</a:t>
            </a:r>
          </a:p>
          <a:p>
            <a:pPr lvl="1"/>
            <a:r>
              <a:rPr lang="sr-Latn-RS" sz="2000" dirty="0">
                <a:latin typeface="+mn-lt"/>
                <a:ea typeface="+mn-ea"/>
              </a:rPr>
              <a:t>Šta želimo da pokrenemo tj. kakvu kontejnersku aplikaciju</a:t>
            </a:r>
          </a:p>
          <a:p>
            <a:pPr lvl="1"/>
            <a:r>
              <a:rPr lang="sr-Latn-RS" sz="2000" dirty="0">
                <a:latin typeface="+mn-lt"/>
                <a:ea typeface="+mn-ea"/>
              </a:rPr>
              <a:t>Kakve i koje resurse želimo da damo aplikaciji na korišćenje</a:t>
            </a:r>
          </a:p>
          <a:p>
            <a:pPr lvl="1"/>
            <a:r>
              <a:rPr lang="sr-Latn-RS" sz="2000" dirty="0">
                <a:latin typeface="+mn-lt"/>
                <a:ea typeface="+mn-ea"/>
              </a:rPr>
              <a:t>Koje i kakve polise želimo da primenimo na aplikaciju (npr. kako se vrši restart, kako se vrši update verzije, kako se radi shutdown, šta se dešava u slučaju fault-a, kako se proverava zdravlje aplikacije tj. healthcheck ...)</a:t>
            </a:r>
          </a:p>
          <a:p>
            <a:pPr lvl="1"/>
            <a:endParaRPr lang="sr-Latn-RS" sz="2000" dirty="0">
              <a:latin typeface="+mn-lt"/>
              <a:ea typeface="+mn-ea"/>
            </a:endParaRPr>
          </a:p>
          <a:p>
            <a:r>
              <a:rPr lang="sr-Latn-RS" sz="2400" dirty="0">
                <a:latin typeface="+mn-lt"/>
                <a:ea typeface="+mn-ea"/>
              </a:rPr>
              <a:t>Objekti dakle predstavljaju </a:t>
            </a:r>
            <a:r>
              <a:rPr lang="sr-Latn-RS" sz="2400" b="1" dirty="0">
                <a:latin typeface="+mn-lt"/>
                <a:ea typeface="+mn-ea"/>
              </a:rPr>
              <a:t>željeno stanje sistema</a:t>
            </a:r>
            <a:r>
              <a:rPr lang="sr-Latn-RS" sz="2400" dirty="0">
                <a:latin typeface="+mn-lt"/>
                <a:ea typeface="+mn-ea"/>
              </a:rPr>
              <a:t> odnosno klastera i kao takvi perzistirani su u okviru etcd-a.</a:t>
            </a:r>
          </a:p>
          <a:p>
            <a:endParaRPr lang="sr-Latn-RS" sz="2400" dirty="0">
              <a:latin typeface="+mn-lt"/>
              <a:ea typeface="+mn-ea"/>
            </a:endParaRPr>
          </a:p>
          <a:p>
            <a:r>
              <a:rPr lang="sr-Latn-RS" sz="2400" dirty="0">
                <a:latin typeface="+mn-lt"/>
                <a:ea typeface="+mn-ea"/>
              </a:rPr>
              <a:t>Objekat u k8s klasteru je „record of intent“ i na osnovu njega se zaista i formira celokupno stanje klastera.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14382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spec i status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Dva najbitinja property-ja nekog objekta su </a:t>
            </a:r>
            <a:r>
              <a:rPr lang="sr-Latn-RS" sz="2400" b="1" dirty="0">
                <a:latin typeface="+mn-lt"/>
                <a:ea typeface="+mn-ea"/>
              </a:rPr>
              <a:t>spec </a:t>
            </a:r>
            <a:r>
              <a:rPr lang="sr-Latn-RS" sz="2400" dirty="0">
                <a:latin typeface="+mn-lt"/>
                <a:ea typeface="+mn-ea"/>
              </a:rPr>
              <a:t>i </a:t>
            </a:r>
            <a:r>
              <a:rPr lang="sr-Latn-RS" sz="2400" b="1" dirty="0">
                <a:latin typeface="+mn-lt"/>
                <a:ea typeface="+mn-ea"/>
              </a:rPr>
              <a:t>status</a:t>
            </a:r>
            <a:endParaRPr lang="sr-Latn-RS" sz="2400" dirty="0">
              <a:latin typeface="+mn-lt"/>
              <a:ea typeface="+mn-ea"/>
            </a:endParaRPr>
          </a:p>
          <a:p>
            <a:r>
              <a:rPr lang="sr-Latn-RS" sz="2400" dirty="0">
                <a:latin typeface="+mn-lt"/>
                <a:ea typeface="+mn-ea"/>
              </a:rPr>
              <a:t>Spec (skraćeno od specifikacija) predstavlja </a:t>
            </a:r>
            <a:r>
              <a:rPr lang="sr-Latn-RS" sz="2400" b="1" dirty="0">
                <a:latin typeface="+mn-lt"/>
                <a:ea typeface="+mn-ea"/>
              </a:rPr>
              <a:t>deklarativni</a:t>
            </a:r>
            <a:r>
              <a:rPr lang="sr-Latn-RS" sz="2400" dirty="0">
                <a:latin typeface="+mn-lt"/>
                <a:ea typeface="+mn-ea"/>
              </a:rPr>
              <a:t> popis svih karakterističnosti nekog objekta (npr. deklarativno kažem </a:t>
            </a:r>
            <a:r>
              <a:rPr lang="sr-Latn-RS" sz="2400" i="1" dirty="0">
                <a:latin typeface="+mn-lt"/>
                <a:ea typeface="+mn-ea"/>
              </a:rPr>
              <a:t>„hoću da image bude nginx:1.0.0“ </a:t>
            </a:r>
            <a:r>
              <a:rPr lang="sr-Latn-RS" sz="2400" dirty="0">
                <a:latin typeface="+mn-lt"/>
                <a:ea typeface="+mn-ea"/>
              </a:rPr>
              <a:t>i </a:t>
            </a:r>
            <a:r>
              <a:rPr lang="sr-Latn-RS" sz="2400" i="1" dirty="0">
                <a:latin typeface="+mn-lt"/>
                <a:ea typeface="+mn-ea"/>
              </a:rPr>
              <a:t>„Hoću da imam 10 replika ove aplikacije</a:t>
            </a:r>
            <a:r>
              <a:rPr lang="sr-Latn-RS" sz="2400" dirty="0">
                <a:latin typeface="+mn-lt"/>
                <a:ea typeface="+mn-ea"/>
              </a:rPr>
              <a:t>“). </a:t>
            </a:r>
          </a:p>
          <a:p>
            <a:r>
              <a:rPr lang="sr-Latn-RS" sz="2400" dirty="0">
                <a:latin typeface="+mn-lt"/>
                <a:ea typeface="+mn-ea"/>
              </a:rPr>
              <a:t>Status predstavlja indikator stanja koji govori da li smo postigli željeno stanje u klasteru.</a:t>
            </a:r>
          </a:p>
          <a:p>
            <a:endParaRPr lang="sr-Latn-RS" sz="2400" dirty="0">
              <a:latin typeface="+mn-lt"/>
              <a:ea typeface="+mn-ea"/>
            </a:endParaRPr>
          </a:p>
          <a:p>
            <a:r>
              <a:rPr lang="sr-Latn-RS" sz="2400" dirty="0">
                <a:latin typeface="+mn-lt"/>
                <a:ea typeface="+mn-ea"/>
              </a:rPr>
              <a:t>Objekat se može kreirati i na „imperativan način“ ali je mnogo lakše i verovatnije da ćemo opis objekta pisati u </a:t>
            </a:r>
            <a:r>
              <a:rPr lang="sr-Latn-RS" sz="2400" b="1" dirty="0">
                <a:latin typeface="+mn-lt"/>
                <a:ea typeface="+mn-ea"/>
              </a:rPr>
              <a:t>.yaml fajlovima</a:t>
            </a:r>
            <a:r>
              <a:rPr lang="sr-Latn-RS" sz="2400" dirty="0">
                <a:latin typeface="+mn-lt"/>
                <a:ea typeface="+mn-ea"/>
              </a:rPr>
              <a:t>. (najverovatnije da ćemo opis objekta proslediti API komponenti klastera pomoću nekog klijentskog toola npr. CLI tool </a:t>
            </a:r>
            <a:r>
              <a:rPr lang="sr-Latn-RS" sz="2400" i="1" dirty="0">
                <a:latin typeface="+mn-lt"/>
                <a:ea typeface="+mn-ea"/>
              </a:rPr>
              <a:t>kubectl)</a:t>
            </a:r>
            <a:endParaRPr lang="sr-Latn-RS" sz="2400" dirty="0">
              <a:latin typeface="+mn-lt"/>
              <a:ea typeface="+mn-ea"/>
            </a:endParaRPr>
          </a:p>
          <a:p>
            <a:endParaRPr lang="sr-Latn-RS" sz="2400" dirty="0">
              <a:latin typeface="+mn-lt"/>
              <a:ea typeface="+mn-ea"/>
            </a:endParaRPr>
          </a:p>
          <a:p>
            <a:r>
              <a:rPr lang="sr-Latn-RS" sz="2400" dirty="0">
                <a:latin typeface="+mn-lt"/>
                <a:ea typeface="+mn-ea"/>
              </a:rPr>
              <a:t>Ovde ćemo proći kroz neke od osnovnih objekata i govorićemo o njihovim specifičnostima.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27</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79187647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CA005CBB-A7F7-4432-96A8-3AAE5137EA6C}"/>
              </a:ext>
            </a:extLst>
          </p:cNvPr>
          <p:cNvPicPr>
            <a:picLocks noGrp="1" noChangeAspect="1"/>
          </p:cNvPicPr>
          <p:nvPr>
            <p:ph sz="quarter" idx="14"/>
          </p:nvPr>
        </p:nvPicPr>
        <p:blipFill>
          <a:blip r:embed="rId3"/>
          <a:stretch>
            <a:fillRect/>
          </a:stretch>
        </p:blipFill>
        <p:spPr>
          <a:xfrm>
            <a:off x="2151720" y="966412"/>
            <a:ext cx="8109332" cy="552608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28</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4657AE8A-B373-4C0B-AB3F-8FA181505896}"/>
              </a:ext>
            </a:extLst>
          </p:cNvPr>
          <p:cNvSpPr/>
          <p:nvPr/>
        </p:nvSpPr>
        <p:spPr>
          <a:xfrm>
            <a:off x="3434316" y="1015314"/>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069BA0-A45F-4169-BF0A-56D9754BF7E8}"/>
              </a:ext>
            </a:extLst>
          </p:cNvPr>
          <p:cNvSpPr/>
          <p:nvPr/>
        </p:nvSpPr>
        <p:spPr>
          <a:xfrm>
            <a:off x="7871637" y="1015314"/>
            <a:ext cx="1112875" cy="1121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389F7C-AC7D-44AB-9B6F-2D57DE0D06BC}"/>
              </a:ext>
            </a:extLst>
          </p:cNvPr>
          <p:cNvSpPr/>
          <p:nvPr/>
        </p:nvSpPr>
        <p:spPr>
          <a:xfrm>
            <a:off x="2353339" y="2140688"/>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E1B8F0-06F3-42B7-8765-2A11965C6640}"/>
              </a:ext>
            </a:extLst>
          </p:cNvPr>
          <p:cNvSpPr/>
          <p:nvPr/>
        </p:nvSpPr>
        <p:spPr>
          <a:xfrm>
            <a:off x="5664008" y="2126512"/>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B2869E-5F38-4800-9233-52F2F44F135A}"/>
              </a:ext>
            </a:extLst>
          </p:cNvPr>
          <p:cNvSpPr/>
          <p:nvPr/>
        </p:nvSpPr>
        <p:spPr>
          <a:xfrm>
            <a:off x="2364097"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CC6341-CD29-469D-8E8A-67AFDA2913CB}"/>
              </a:ext>
            </a:extLst>
          </p:cNvPr>
          <p:cNvSpPr/>
          <p:nvPr/>
        </p:nvSpPr>
        <p:spPr>
          <a:xfrm>
            <a:off x="3498922"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C58348-2263-4F99-BF2B-966A7C72C02A}"/>
              </a:ext>
            </a:extLst>
          </p:cNvPr>
          <p:cNvSpPr/>
          <p:nvPr/>
        </p:nvSpPr>
        <p:spPr>
          <a:xfrm>
            <a:off x="5664008" y="3177325"/>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F9501F-5ADB-4860-B74D-7235B73E1C91}"/>
              </a:ext>
            </a:extLst>
          </p:cNvPr>
          <p:cNvSpPr/>
          <p:nvPr/>
        </p:nvSpPr>
        <p:spPr>
          <a:xfrm>
            <a:off x="6798833" y="3166566"/>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E18B1D-3FA2-484B-97DD-2A178C923743}"/>
              </a:ext>
            </a:extLst>
          </p:cNvPr>
          <p:cNvSpPr/>
          <p:nvPr/>
        </p:nvSpPr>
        <p:spPr>
          <a:xfrm>
            <a:off x="8984512" y="4292300"/>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44CE72-4152-4CD6-94D4-1E8F5D0D7932}"/>
              </a:ext>
            </a:extLst>
          </p:cNvPr>
          <p:cNvSpPr/>
          <p:nvPr/>
        </p:nvSpPr>
        <p:spPr>
          <a:xfrm>
            <a:off x="7896113" y="4281541"/>
            <a:ext cx="1088399"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312083-9AD4-40FC-947A-BADADA34BC3B}"/>
              </a:ext>
            </a:extLst>
          </p:cNvPr>
          <p:cNvSpPr/>
          <p:nvPr/>
        </p:nvSpPr>
        <p:spPr>
          <a:xfrm>
            <a:off x="6736812" y="4281541"/>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F5C92D-993F-4CD0-8033-7FEB889DDF5E}"/>
              </a:ext>
            </a:extLst>
          </p:cNvPr>
          <p:cNvSpPr/>
          <p:nvPr/>
        </p:nvSpPr>
        <p:spPr>
          <a:xfrm>
            <a:off x="5676246" y="4292299"/>
            <a:ext cx="1058041"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73B658-0929-4B3A-87C6-32AFDC7024C8}"/>
              </a:ext>
            </a:extLst>
          </p:cNvPr>
          <p:cNvSpPr/>
          <p:nvPr/>
        </p:nvSpPr>
        <p:spPr>
          <a:xfrm>
            <a:off x="3484555" y="4253901"/>
            <a:ext cx="1140838"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9612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b="1" dirty="0">
                <a:latin typeface="+mn-lt"/>
                <a:ea typeface="+mn-ea"/>
              </a:rPr>
              <a:t>Pod</a:t>
            </a:r>
            <a:r>
              <a:rPr lang="sr-Latn-RS" sz="2400" dirty="0">
                <a:latin typeface="+mn-lt"/>
                <a:ea typeface="+mn-ea"/>
              </a:rPr>
              <a:t> bi u prevodu na srpski jezik predstavljao „kapsulu“ ili „ljušturu“ tj. nešto predstavlja sadržalac nečega i što u sebi sadrži nekakve komponente.</a:t>
            </a:r>
          </a:p>
          <a:p>
            <a:endParaRPr lang="sr-Latn-RS" sz="2400" b="1" dirty="0">
              <a:latin typeface="+mn-lt"/>
              <a:ea typeface="+mn-ea"/>
            </a:endParaRPr>
          </a:p>
          <a:p>
            <a:r>
              <a:rPr lang="sr-Latn-RS" sz="2400" b="1" dirty="0">
                <a:latin typeface="+mn-lt"/>
                <a:ea typeface="+mn-ea"/>
              </a:rPr>
              <a:t>Pod</a:t>
            </a:r>
            <a:r>
              <a:rPr lang="sr-Latn-RS" sz="2400" dirty="0">
                <a:latin typeface="+mn-lt"/>
                <a:ea typeface="+mn-ea"/>
              </a:rPr>
              <a:t> je </a:t>
            </a:r>
            <a:r>
              <a:rPr lang="sr-Latn-RS" sz="2400" i="1" dirty="0">
                <a:latin typeface="+mn-lt"/>
                <a:ea typeface="+mn-ea"/>
              </a:rPr>
              <a:t>osnovni objekat</a:t>
            </a:r>
            <a:r>
              <a:rPr lang="sr-Latn-RS" sz="2400" dirty="0">
                <a:latin typeface="+mn-lt"/>
                <a:ea typeface="+mn-ea"/>
              </a:rPr>
              <a:t> sa kojim možemo da radimo i predstavlja </a:t>
            </a:r>
            <a:r>
              <a:rPr lang="sr-Latn-RS" sz="2400" u="sng" dirty="0">
                <a:latin typeface="+mn-lt"/>
                <a:ea typeface="+mn-ea"/>
              </a:rPr>
              <a:t>apstrakciju jednog ili više kontejnera</a:t>
            </a:r>
            <a:r>
              <a:rPr lang="sr-Latn-RS" sz="2400" dirty="0">
                <a:latin typeface="+mn-lt"/>
                <a:ea typeface="+mn-ea"/>
              </a:rPr>
              <a:t>. Često sinonimno kažemo „kontejner“ a mislimo na „Pod“.</a:t>
            </a:r>
          </a:p>
          <a:p>
            <a:endParaRPr lang="sr-Latn-RS" sz="2400" b="1" dirty="0">
              <a:latin typeface="+mn-lt"/>
              <a:ea typeface="+mn-ea"/>
            </a:endParaRPr>
          </a:p>
          <a:p>
            <a:r>
              <a:rPr lang="sr-Latn-RS" sz="2400" dirty="0">
                <a:latin typeface="+mn-lt"/>
                <a:ea typeface="+mn-ea"/>
              </a:rPr>
              <a:t>Drugim rečima Pod u sebi sadrži jedan ili više kontejnera (najčešće jedan – </a:t>
            </a:r>
            <a:r>
              <a:rPr lang="sr-Latn-RS" sz="2400" i="1" dirty="0">
                <a:latin typeface="+mn-lt"/>
                <a:ea typeface="+mn-ea"/>
              </a:rPr>
              <a:t>single container pod</a:t>
            </a:r>
            <a:r>
              <a:rPr lang="sr-Latn-RS" sz="2400" dirty="0">
                <a:latin typeface="+mn-lt"/>
                <a:ea typeface="+mn-ea"/>
              </a:rPr>
              <a:t>) i upravlja njima. Postavlja se pitanje zašto je Pod potreban kao apstrakcija kontejnera, a odgovor se krije u jednom od problema koji smo identifikovali prilikom rada sa Docker-om (rekapitulacija sa kursa sledi).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29</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087" y="98588"/>
            <a:ext cx="946298" cy="916726"/>
          </a:xfrm>
          <a:prstGeom prst="rect">
            <a:avLst/>
          </a:prstGeom>
        </p:spPr>
      </p:pic>
    </p:spTree>
    <p:extLst>
      <p:ext uri="{BB962C8B-B14F-4D97-AF65-F5344CB8AC3E}">
        <p14:creationId xmlns:p14="http://schemas.microsoft.com/office/powerpoint/2010/main" val="4596910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Šta je K</a:t>
            </a:r>
            <a:r>
              <a:rPr kumimoji="0" lang="en-US" sz="4800" b="1" i="0" u="none" strike="noStrike" kern="1200" cap="none" spc="0" normalizeH="0" baseline="0" noProof="0" dirty="0" err="1">
                <a:ln>
                  <a:solidFill>
                    <a:schemeClr val="tx1"/>
                  </a:solidFill>
                </a:ln>
                <a:solidFill>
                  <a:schemeClr val="bg1"/>
                </a:solidFill>
                <a:effectLst/>
                <a:uLnTx/>
                <a:uFillTx/>
                <a:latin typeface="Calibri Light" panose="020F0302020204030204"/>
                <a:ea typeface="+mj-ea"/>
                <a:cs typeface="+mj-cs"/>
              </a:rPr>
              <a:t>ubernete</a:t>
            </a: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s</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Šta je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Kubernetes ?</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a:t>
            </a:r>
            <a:r>
              <a:rPr lang="en-US" sz="2200" dirty="0" err="1">
                <a:solidFill>
                  <a:prstClr val="black"/>
                </a:solidFill>
                <a:latin typeface="Calibri" panose="020F0502020204030204"/>
              </a:rPr>
              <a:t>kratka</a:t>
            </a:r>
            <a:r>
              <a:rPr lang="en-US" sz="2200" dirty="0">
                <a:solidFill>
                  <a:prstClr val="black"/>
                </a:solidFill>
                <a:latin typeface="Calibri" panose="020F0502020204030204"/>
              </a:rPr>
              <a:t> </a:t>
            </a:r>
            <a:r>
              <a:rPr lang="en-US" sz="2200" dirty="0" err="1">
                <a:solidFill>
                  <a:prstClr val="black"/>
                </a:solidFill>
                <a:latin typeface="Calibri" panose="020F0502020204030204"/>
              </a:rPr>
              <a:t>povijest</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ideja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Zašto sada Kubernetes ?</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noProof="0" dirty="0">
                <a:solidFill>
                  <a:prstClr val="black"/>
                </a:solidFill>
                <a:latin typeface="Calibri" panose="020F0502020204030204"/>
              </a:rPr>
              <a:t>Za</a:t>
            </a:r>
            <a:r>
              <a:rPr lang="sr-Latn-RS" sz="2200" noProof="0" dirty="0">
                <a:solidFill>
                  <a:prstClr val="black"/>
                </a:solidFill>
                <a:latin typeface="Calibri" panose="020F0502020204030204"/>
              </a:rPr>
              <a:t>što kubernetes uopšte, ikako, ikada, kojekude ?</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Rekapitulacija</a:t>
            </a:r>
            <a:r>
              <a:rPr kumimoji="0" lang="sr-Latn-RS" sz="2200" b="0" i="0" u="none" strike="noStrike" kern="1200" cap="none" spc="0" normalizeH="0" dirty="0">
                <a:ln>
                  <a:noFill/>
                </a:ln>
                <a:solidFill>
                  <a:prstClr val="black"/>
                </a:solidFill>
                <a:effectLst/>
                <a:uLnTx/>
                <a:uFillTx/>
                <a:latin typeface="Calibri" panose="020F0502020204030204"/>
                <a:ea typeface="+mn-ea"/>
                <a:cs typeface="+mn-cs"/>
              </a:rPr>
              <a:t> – šta smo pravili na Docker kursu</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baseline="0" noProof="0" dirty="0">
                <a:solidFill>
                  <a:prstClr val="black"/>
                </a:solidFill>
                <a:latin typeface="Calibri" panose="020F0502020204030204"/>
              </a:rPr>
              <a:t>Rekapitulacija</a:t>
            </a:r>
            <a:r>
              <a:rPr lang="sr-Latn-RS" sz="2200" noProof="0" dirty="0">
                <a:solidFill>
                  <a:prstClr val="black"/>
                </a:solidFill>
                <a:latin typeface="Calibri" panose="020F0502020204030204"/>
              </a:rPr>
              <a:t> – šta smo hteli da postignemo</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71659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zašto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6108258" cy="5527218"/>
          </a:xfrm>
        </p:spPr>
        <p:txBody>
          <a:bodyPr vert="horz" lIns="91440" tIns="45720" rIns="91440" bIns="45720" rtlCol="0" anchor="t">
            <a:normAutofit/>
          </a:bodyPr>
          <a:lstStyle/>
          <a:p>
            <a:r>
              <a:rPr lang="sr-Latn-RS" sz="2000" dirty="0">
                <a:latin typeface="+mn-lt"/>
                <a:ea typeface="+mn-ea"/>
              </a:rPr>
              <a:t>Vidimo da je kod Docker Container Engine-a potrebno za svaki kontejner mapirati novi port na </a:t>
            </a:r>
            <a:r>
              <a:rPr lang="sr-Latn-RS" sz="2000" b="1" dirty="0">
                <a:latin typeface="+mn-lt"/>
                <a:ea typeface="+mn-ea"/>
              </a:rPr>
              <a:t>Docker Machine</a:t>
            </a:r>
            <a:r>
              <a:rPr lang="sr-Latn-RS" sz="2000" dirty="0">
                <a:latin typeface="+mn-lt"/>
                <a:ea typeface="+mn-ea"/>
              </a:rPr>
              <a:t>-i.</a:t>
            </a:r>
          </a:p>
          <a:p>
            <a:r>
              <a:rPr lang="sr-Latn-RS" sz="2000" dirty="0">
                <a:latin typeface="+mn-lt"/>
                <a:ea typeface="+mn-ea"/>
              </a:rPr>
              <a:t>Ako pogledamo iz druge perspektive Docker Machine-a jeste svojevrsni „wrapper“ za jedan ili više kontejnera koja ima svoju IP adresu.</a:t>
            </a:r>
          </a:p>
          <a:p>
            <a:r>
              <a:rPr lang="sr-Latn-RS" sz="2000" dirty="0">
                <a:latin typeface="+mn-lt"/>
                <a:ea typeface="+mn-ea"/>
              </a:rPr>
              <a:t>Ukoliko napravimo više Docker Machine-a i na svaku od njih ubacimo po jedan kontejner od ukupno N repliciranih kontejnera, tada možemo veoma lako da ih „expose“-ujemo na isti port (razlika je samo u tome koji je Docker Machine na kom se vrti kontejner(i)</a:t>
            </a:r>
          </a:p>
          <a:p>
            <a:r>
              <a:rPr lang="sr-Latn-RS" sz="2000" dirty="0">
                <a:latin typeface="+mn-lt"/>
                <a:ea typeface="+mn-ea"/>
              </a:rPr>
              <a:t>Docker Machine je „štelabilan“, što će reći da veoma lako možemo postaviti resursne limite i ostale resursne polise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30</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702" y="0"/>
            <a:ext cx="946298" cy="916726"/>
          </a:xfrm>
          <a:prstGeom prst="rect">
            <a:avLst/>
          </a:prstGeom>
        </p:spPr>
      </p:pic>
      <p:pic>
        <p:nvPicPr>
          <p:cNvPr id="17" name="Picture 16">
            <a:extLst>
              <a:ext uri="{FF2B5EF4-FFF2-40B4-BE49-F238E27FC236}">
                <a16:creationId xmlns:a16="http://schemas.microsoft.com/office/drawing/2014/main" id="{8ADB82FC-F426-4944-A0D1-C97031566B29}"/>
              </a:ext>
            </a:extLst>
          </p:cNvPr>
          <p:cNvPicPr>
            <a:picLocks noChangeAspect="1"/>
          </p:cNvPicPr>
          <p:nvPr/>
        </p:nvPicPr>
        <p:blipFill>
          <a:blip r:embed="rId4"/>
          <a:stretch>
            <a:fillRect/>
          </a:stretch>
        </p:blipFill>
        <p:spPr>
          <a:xfrm>
            <a:off x="6747784" y="1015314"/>
            <a:ext cx="5323332" cy="4441514"/>
          </a:xfrm>
          <a:prstGeom prst="rect">
            <a:avLst/>
          </a:prstGeom>
        </p:spPr>
      </p:pic>
    </p:spTree>
    <p:extLst>
      <p:ext uri="{BB962C8B-B14F-4D97-AF65-F5344CB8AC3E}">
        <p14:creationId xmlns:p14="http://schemas.microsoft.com/office/powerpoint/2010/main" val="2908271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a:t>
            </a:r>
            <a:r>
              <a:rPr lang="sr-Latn-RS" sz="4000" b="1" dirty="0"/>
              <a:t>kako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138992" cy="5527218"/>
          </a:xfrm>
        </p:spPr>
        <p:txBody>
          <a:bodyPr vert="horz" lIns="91440" tIns="45720" rIns="91440" bIns="45720" rtlCol="0" anchor="t">
            <a:normAutofit/>
          </a:bodyPr>
          <a:lstStyle/>
          <a:p>
            <a:r>
              <a:rPr lang="sr-Latn-RS" sz="2000" dirty="0">
                <a:latin typeface="+mn-lt"/>
                <a:ea typeface="+mn-ea"/>
              </a:rPr>
              <a:t>Svaki Pod ima svoju </a:t>
            </a:r>
            <a:r>
              <a:rPr lang="sr-Latn-RS" sz="2000" b="1" dirty="0">
                <a:latin typeface="+mn-lt"/>
                <a:ea typeface="+mn-ea"/>
              </a:rPr>
              <a:t>jedinstvenu IP adresu </a:t>
            </a:r>
            <a:r>
              <a:rPr lang="sr-Latn-RS" sz="2000" dirty="0">
                <a:latin typeface="+mn-lt"/>
                <a:ea typeface="+mn-ea"/>
              </a:rPr>
              <a:t>u okviru klastera.</a:t>
            </a:r>
          </a:p>
          <a:p>
            <a:r>
              <a:rPr lang="sr-Latn-RS" sz="2000" dirty="0">
                <a:latin typeface="+mn-lt"/>
                <a:ea typeface="+mn-ea"/>
              </a:rPr>
              <a:t>Kada je potrebno pristupiti nekoj aplikaciji u kontejneru (koji je u okviru POD-a), potrebno je da identifikujemo Pod prema IP adresi.</a:t>
            </a:r>
          </a:p>
          <a:p>
            <a:endParaRPr lang="sr-Latn-RS" sz="2000" dirty="0">
              <a:latin typeface="+mn-lt"/>
              <a:ea typeface="+mn-ea"/>
            </a:endParaRPr>
          </a:p>
          <a:p>
            <a:r>
              <a:rPr lang="sr-Latn-RS" sz="2000" dirty="0">
                <a:latin typeface="+mn-lt"/>
                <a:ea typeface="+mn-ea"/>
              </a:rPr>
              <a:t>Mi praktično nikada nećemo na takav način pristupati aplikacijama jer to nije predviđeni način korišćenja kubernetes orkestriranih aplikacija.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31</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18" name="Picture 17">
            <a:extLst>
              <a:ext uri="{FF2B5EF4-FFF2-40B4-BE49-F238E27FC236}">
                <a16:creationId xmlns:a16="http://schemas.microsoft.com/office/drawing/2014/main" id="{4FF3216C-19AB-4F77-8D6F-6A3156C9F368}"/>
              </a:ext>
            </a:extLst>
          </p:cNvPr>
          <p:cNvPicPr>
            <a:picLocks noChangeAspect="1"/>
          </p:cNvPicPr>
          <p:nvPr/>
        </p:nvPicPr>
        <p:blipFill>
          <a:blip r:embed="rId4"/>
          <a:stretch>
            <a:fillRect/>
          </a:stretch>
        </p:blipFill>
        <p:spPr>
          <a:xfrm>
            <a:off x="5778518" y="984987"/>
            <a:ext cx="6413482" cy="5525696"/>
          </a:xfrm>
          <a:prstGeom prst="rect">
            <a:avLst/>
          </a:prstGeom>
        </p:spPr>
      </p:pic>
    </p:spTree>
    <p:extLst>
      <p:ext uri="{BB962C8B-B14F-4D97-AF65-F5344CB8AC3E}">
        <p14:creationId xmlns:p14="http://schemas.microsoft.com/office/powerpoint/2010/main" val="19970603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prezervacija IP adrese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Nakon što u Pod-u nema više kontejnera, Kubernetes engine uništava Pod i oslobađa njegovu IP adresu. Kako bi Pod bio dostupan sa istom adresom nakon npr. pada i restarta kontejnera postoji koncept tzv. </a:t>
            </a:r>
            <a:r>
              <a:rPr lang="sr-Latn-RS" sz="2400" b="1" dirty="0">
                <a:latin typeface="+mn-lt"/>
                <a:ea typeface="+mn-ea"/>
              </a:rPr>
              <a:t>Pause</a:t>
            </a:r>
            <a:r>
              <a:rPr lang="sr-Latn-RS" sz="2400" dirty="0">
                <a:latin typeface="+mn-lt"/>
                <a:ea typeface="+mn-ea"/>
              </a:rPr>
              <a:t> kontejnera.</a:t>
            </a:r>
          </a:p>
          <a:p>
            <a:r>
              <a:rPr lang="sr-Latn-RS" sz="2400" dirty="0">
                <a:latin typeface="+mn-lt"/>
                <a:ea typeface="+mn-ea"/>
              </a:rPr>
              <a:t>To je nevidljivi kontejner u Podu koji obitava u njemu sa jednom jedinom funkcijom a to je „pravim gužvu i čekam u redu iako ništa ne radim kako se Pod ne bi obrisao i izgubio IP“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32</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5" name="Picture 4">
            <a:extLst>
              <a:ext uri="{FF2B5EF4-FFF2-40B4-BE49-F238E27FC236}">
                <a16:creationId xmlns:a16="http://schemas.microsoft.com/office/drawing/2014/main" id="{FE75D435-02CC-4789-BDC7-43E089CE79A5}"/>
              </a:ext>
            </a:extLst>
          </p:cNvPr>
          <p:cNvPicPr>
            <a:picLocks noChangeAspect="1"/>
          </p:cNvPicPr>
          <p:nvPr/>
        </p:nvPicPr>
        <p:blipFill>
          <a:blip r:embed="rId4"/>
          <a:stretch>
            <a:fillRect/>
          </a:stretch>
        </p:blipFill>
        <p:spPr>
          <a:xfrm>
            <a:off x="1463672" y="3176489"/>
            <a:ext cx="9564435" cy="2295845"/>
          </a:xfrm>
          <a:prstGeom prst="rect">
            <a:avLst/>
          </a:prstGeom>
        </p:spPr>
      </p:pic>
      <p:sp>
        <p:nvSpPr>
          <p:cNvPr id="16" name="Speech Bubble: Rectangle 15">
            <a:extLst>
              <a:ext uri="{FF2B5EF4-FFF2-40B4-BE49-F238E27FC236}">
                <a16:creationId xmlns:a16="http://schemas.microsoft.com/office/drawing/2014/main" id="{B2760FE1-4FD3-413A-B4FE-F29C267A531B}"/>
              </a:ext>
            </a:extLst>
          </p:cNvPr>
          <p:cNvSpPr/>
          <p:nvPr/>
        </p:nvSpPr>
        <p:spPr>
          <a:xfrm>
            <a:off x="5061098" y="5502660"/>
            <a:ext cx="5050465" cy="719831"/>
          </a:xfrm>
          <a:prstGeom prst="wedgeRectCallout">
            <a:avLst>
              <a:gd name="adj1" fmla="val 32641"/>
              <a:gd name="adj2" fmla="val -14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Ja sam tu samo da pravim gužvu !</a:t>
            </a:r>
            <a:endParaRPr lang="en-US" dirty="0"/>
          </a:p>
        </p:txBody>
      </p:sp>
    </p:spTree>
    <p:extLst>
      <p:ext uri="{BB962C8B-B14F-4D97-AF65-F5344CB8AC3E}">
        <p14:creationId xmlns:p14="http://schemas.microsoft.com/office/powerpoint/2010/main" val="10209804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Listanje svih Pod-ova u kubernetes klasteru (ovo nije potpun spisak tj. nisu „svi“ tu)</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r>
              <a:rPr lang="sr-Latn-RS" sz="2400" dirty="0">
                <a:latin typeface="+mn-lt"/>
                <a:ea typeface="+mn-ea"/>
              </a:rPr>
              <a:t>Pored jedinstvene IP adrese Poda, on takođe ima i jedinstveno ime koje se formira na određeni način (kasnije).</a:t>
            </a:r>
          </a:p>
          <a:p>
            <a:r>
              <a:rPr lang="sr-Latn-RS" sz="2400" dirty="0">
                <a:latin typeface="+mn-lt"/>
                <a:ea typeface="+mn-ea"/>
              </a:rPr>
              <a:t>Pravljenje pod-a na imperativni način:</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33</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17" name="Picture 16">
            <a:extLst>
              <a:ext uri="{FF2B5EF4-FFF2-40B4-BE49-F238E27FC236}">
                <a16:creationId xmlns:a16="http://schemas.microsoft.com/office/drawing/2014/main" id="{58300930-F8F9-49A7-9494-4C44D7713E7E}"/>
              </a:ext>
            </a:extLst>
          </p:cNvPr>
          <p:cNvPicPr>
            <a:picLocks noChangeAspect="1"/>
          </p:cNvPicPr>
          <p:nvPr/>
        </p:nvPicPr>
        <p:blipFill>
          <a:blip r:embed="rId4"/>
          <a:stretch>
            <a:fillRect/>
          </a:stretch>
        </p:blipFill>
        <p:spPr>
          <a:xfrm>
            <a:off x="650178" y="1390667"/>
            <a:ext cx="10888595" cy="1467055"/>
          </a:xfrm>
          <a:prstGeom prst="rect">
            <a:avLst/>
          </a:prstGeom>
        </p:spPr>
      </p:pic>
      <p:pic>
        <p:nvPicPr>
          <p:cNvPr id="19" name="Picture 18">
            <a:extLst>
              <a:ext uri="{FF2B5EF4-FFF2-40B4-BE49-F238E27FC236}">
                <a16:creationId xmlns:a16="http://schemas.microsoft.com/office/drawing/2014/main" id="{195978EF-0DFC-45FA-9A67-6E135B1076E8}"/>
              </a:ext>
            </a:extLst>
          </p:cNvPr>
          <p:cNvPicPr>
            <a:picLocks noChangeAspect="1"/>
          </p:cNvPicPr>
          <p:nvPr/>
        </p:nvPicPr>
        <p:blipFill>
          <a:blip r:embed="rId5"/>
          <a:stretch>
            <a:fillRect/>
          </a:stretch>
        </p:blipFill>
        <p:spPr>
          <a:xfrm>
            <a:off x="3821439" y="4557232"/>
            <a:ext cx="4848902" cy="285790"/>
          </a:xfrm>
          <a:prstGeom prst="rect">
            <a:avLst/>
          </a:prstGeom>
        </p:spPr>
      </p:pic>
      <p:sp>
        <p:nvSpPr>
          <p:cNvPr id="23" name="Callout: Bent Line 22">
            <a:extLst>
              <a:ext uri="{FF2B5EF4-FFF2-40B4-BE49-F238E27FC236}">
                <a16:creationId xmlns:a16="http://schemas.microsoft.com/office/drawing/2014/main" id="{A41FF4A8-5FA6-4B23-ACDE-98ACCAA05D05}"/>
              </a:ext>
            </a:extLst>
          </p:cNvPr>
          <p:cNvSpPr/>
          <p:nvPr/>
        </p:nvSpPr>
        <p:spPr>
          <a:xfrm>
            <a:off x="3423684" y="5690618"/>
            <a:ext cx="2044996" cy="244658"/>
          </a:xfrm>
          <a:prstGeom prst="borderCallout2">
            <a:avLst>
              <a:gd name="adj1" fmla="val 30467"/>
              <a:gd name="adj2" fmla="val 99247"/>
              <a:gd name="adj3" fmla="val -55570"/>
              <a:gd name="adj4" fmla="val 136015"/>
              <a:gd name="adj5" fmla="val -324860"/>
              <a:gd name="adj6" fmla="val 139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Ime Pod-a</a:t>
            </a:r>
            <a:endParaRPr lang="en-US" dirty="0"/>
          </a:p>
        </p:txBody>
      </p:sp>
      <p:sp>
        <p:nvSpPr>
          <p:cNvPr id="24" name="Callout: Bent Line 23">
            <a:extLst>
              <a:ext uri="{FF2B5EF4-FFF2-40B4-BE49-F238E27FC236}">
                <a16:creationId xmlns:a16="http://schemas.microsoft.com/office/drawing/2014/main" id="{ACEEA7E4-4E40-4279-A3AE-B1C4DF6A2BBF}"/>
              </a:ext>
            </a:extLst>
          </p:cNvPr>
          <p:cNvSpPr/>
          <p:nvPr/>
        </p:nvSpPr>
        <p:spPr>
          <a:xfrm>
            <a:off x="7829716" y="5613678"/>
            <a:ext cx="2044996" cy="244658"/>
          </a:xfrm>
          <a:prstGeom prst="borderCallout2">
            <a:avLst>
              <a:gd name="adj1" fmla="val 8738"/>
              <a:gd name="adj2" fmla="val 53493"/>
              <a:gd name="adj3" fmla="val -238097"/>
              <a:gd name="adj4" fmla="val 42947"/>
              <a:gd name="adj5" fmla="val -342243"/>
              <a:gd name="adj6" fmla="val 30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Image Tag</a:t>
            </a:r>
            <a:endParaRPr lang="en-US" dirty="0"/>
          </a:p>
        </p:txBody>
      </p:sp>
    </p:spTree>
    <p:extLst>
      <p:ext uri="{BB962C8B-B14F-4D97-AF65-F5344CB8AC3E}">
        <p14:creationId xmlns:p14="http://schemas.microsoft.com/office/powerpoint/2010/main" val="311362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Opet izlistamo: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a:t>
            </a: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 može nekada da potraje i malo duže, ali se komandom „kubectl get pods“ može pratiti status kolona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34</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5" name="Picture 4">
            <a:extLst>
              <a:ext uri="{FF2B5EF4-FFF2-40B4-BE49-F238E27FC236}">
                <a16:creationId xmlns:a16="http://schemas.microsoft.com/office/drawing/2014/main" id="{08A4C52B-836A-45CC-971C-D309CA698C62}"/>
              </a:ext>
            </a:extLst>
          </p:cNvPr>
          <p:cNvPicPr>
            <a:picLocks noChangeAspect="1"/>
          </p:cNvPicPr>
          <p:nvPr/>
        </p:nvPicPr>
        <p:blipFill>
          <a:blip r:embed="rId4"/>
          <a:stretch>
            <a:fillRect/>
          </a:stretch>
        </p:blipFill>
        <p:spPr>
          <a:xfrm>
            <a:off x="573968" y="1375614"/>
            <a:ext cx="11041016" cy="1781424"/>
          </a:xfrm>
          <a:prstGeom prst="rect">
            <a:avLst/>
          </a:prstGeom>
        </p:spPr>
      </p:pic>
      <p:sp>
        <p:nvSpPr>
          <p:cNvPr id="16" name="Arrow: Right 15">
            <a:extLst>
              <a:ext uri="{FF2B5EF4-FFF2-40B4-BE49-F238E27FC236}">
                <a16:creationId xmlns:a16="http://schemas.microsoft.com/office/drawing/2014/main" id="{78538ED1-CF15-48A8-804E-3CD0755C59F0}"/>
              </a:ext>
            </a:extLst>
          </p:cNvPr>
          <p:cNvSpPr/>
          <p:nvPr/>
        </p:nvSpPr>
        <p:spPr>
          <a:xfrm>
            <a:off x="113663" y="2888211"/>
            <a:ext cx="361507" cy="24839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D481DA-9AE3-46F1-B9C3-02311E6D3BB3}"/>
              </a:ext>
            </a:extLst>
          </p:cNvPr>
          <p:cNvPicPr>
            <a:picLocks noChangeAspect="1"/>
          </p:cNvPicPr>
          <p:nvPr/>
        </p:nvPicPr>
        <p:blipFill>
          <a:blip r:embed="rId5"/>
          <a:stretch>
            <a:fillRect/>
          </a:stretch>
        </p:blipFill>
        <p:spPr>
          <a:xfrm>
            <a:off x="4212018" y="3695647"/>
            <a:ext cx="4067743" cy="523948"/>
          </a:xfrm>
          <a:prstGeom prst="rect">
            <a:avLst/>
          </a:prstGeom>
        </p:spPr>
      </p:pic>
    </p:spTree>
    <p:extLst>
      <p:ext uri="{BB962C8B-B14F-4D97-AF65-F5344CB8AC3E}">
        <p14:creationId xmlns:p14="http://schemas.microsoft.com/office/powerpoint/2010/main" val="37162376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Pod-ovi se gotovo nikada ne prave kao zasebna izolovana komponenta, već postoji nekoliko nivoa apstrakcije iznad Pod-a koji na direktan ili indirektan način prave Pod.</a:t>
            </a:r>
          </a:p>
          <a:p>
            <a:r>
              <a:rPr lang="sr-Latn-RS" sz="2400" dirty="0">
                <a:latin typeface="+mn-lt"/>
                <a:ea typeface="+mn-ea"/>
              </a:rPr>
              <a:t>Prvi i osnovni problem jeste </a:t>
            </a:r>
            <a:r>
              <a:rPr lang="sr-Latn-RS" sz="2400" b="1" dirty="0">
                <a:latin typeface="+mn-lt"/>
                <a:ea typeface="+mn-ea"/>
              </a:rPr>
              <a:t>replikacija</a:t>
            </a:r>
            <a:r>
              <a:rPr lang="sr-Latn-RS" sz="2400" dirty="0">
                <a:latin typeface="+mn-lt"/>
                <a:ea typeface="+mn-ea"/>
              </a:rPr>
              <a:t> – odnosno problematika pametnog načina pravljenja više istovetnih Pod-ova. </a:t>
            </a:r>
          </a:p>
          <a:p>
            <a:r>
              <a:rPr lang="sr-Latn-RS" sz="2400" dirty="0">
                <a:latin typeface="+mn-lt"/>
                <a:ea typeface="+mn-ea"/>
              </a:rPr>
              <a:t>Replikacija je relativno jednostavan proces za </a:t>
            </a:r>
            <a:r>
              <a:rPr lang="sr-Latn-RS" sz="2400" i="1" dirty="0">
                <a:latin typeface="+mn-lt"/>
                <a:ea typeface="+mn-ea"/>
              </a:rPr>
              <a:t>stateless </a:t>
            </a:r>
            <a:r>
              <a:rPr lang="sr-Latn-RS" sz="2400" dirty="0">
                <a:latin typeface="+mn-lt"/>
                <a:ea typeface="+mn-ea"/>
              </a:rPr>
              <a:t>aplikacije dok se za </a:t>
            </a:r>
            <a:r>
              <a:rPr lang="sr-Latn-RS" sz="2400" i="1" dirty="0">
                <a:latin typeface="+mn-lt"/>
                <a:ea typeface="+mn-ea"/>
              </a:rPr>
              <a:t>stateful </a:t>
            </a:r>
            <a:r>
              <a:rPr lang="sr-Latn-RS" sz="2400" dirty="0">
                <a:latin typeface="+mn-lt"/>
                <a:ea typeface="+mn-ea"/>
              </a:rPr>
              <a:t>aplikacije nešto znatno komplikuje (o potonjem kasnije).</a:t>
            </a:r>
          </a:p>
          <a:p>
            <a:r>
              <a:rPr lang="sr-Latn-RS" sz="2400" dirty="0">
                <a:latin typeface="+mn-lt"/>
                <a:ea typeface="+mn-ea"/>
              </a:rPr>
              <a:t>Dakle replikacija </a:t>
            </a:r>
            <a:r>
              <a:rPr lang="en-US" sz="2400" dirty="0">
                <a:latin typeface="+mn-lt"/>
                <a:ea typeface="+mn-ea"/>
              </a:rPr>
              <a:t>[stateless] app-ova pred</a:t>
            </a:r>
            <a:r>
              <a:rPr lang="sr-Latn-RS" sz="2400" dirty="0">
                <a:latin typeface="+mn-lt"/>
                <a:ea typeface="+mn-ea"/>
              </a:rPr>
              <a:t>s</a:t>
            </a:r>
            <a:r>
              <a:rPr lang="en-US" sz="2400" dirty="0" err="1">
                <a:latin typeface="+mn-lt"/>
                <a:ea typeface="+mn-ea"/>
              </a:rPr>
              <a:t>tavlja</a:t>
            </a:r>
            <a:r>
              <a:rPr lang="en-US" sz="2400" dirty="0">
                <a:latin typeface="+mn-lt"/>
                <a:ea typeface="+mn-ea"/>
              </a:rPr>
              <a:t>:</a:t>
            </a:r>
          </a:p>
          <a:p>
            <a:pPr lvl="1"/>
            <a:r>
              <a:rPr lang="en-US" sz="2000" dirty="0" err="1">
                <a:latin typeface="+mn-lt"/>
                <a:ea typeface="+mn-ea"/>
              </a:rPr>
              <a:t>Definisanje</a:t>
            </a:r>
            <a:r>
              <a:rPr lang="en-US" sz="2000" dirty="0">
                <a:latin typeface="+mn-lt"/>
                <a:ea typeface="+mn-ea"/>
              </a:rPr>
              <a:t> </a:t>
            </a:r>
            <a:r>
              <a:rPr lang="en-US" sz="2000" dirty="0" err="1">
                <a:latin typeface="+mn-lt"/>
                <a:ea typeface="+mn-ea"/>
              </a:rPr>
              <a:t>broja</a:t>
            </a:r>
            <a:r>
              <a:rPr lang="en-US" sz="2000" dirty="0">
                <a:latin typeface="+mn-lt"/>
                <a:ea typeface="+mn-ea"/>
              </a:rPr>
              <a:t> replica</a:t>
            </a:r>
          </a:p>
          <a:p>
            <a:pPr lvl="1"/>
            <a:r>
              <a:rPr lang="en-US" sz="2000" dirty="0" err="1">
                <a:latin typeface="+mn-lt"/>
                <a:ea typeface="+mn-ea"/>
              </a:rPr>
              <a:t>Pokretanje</a:t>
            </a:r>
            <a:r>
              <a:rPr lang="en-US" sz="2000" dirty="0">
                <a:latin typeface="+mn-lt"/>
                <a:ea typeface="+mn-ea"/>
              </a:rPr>
              <a:t> N </a:t>
            </a:r>
            <a:r>
              <a:rPr lang="en-US" sz="2000" dirty="0" err="1">
                <a:latin typeface="+mn-lt"/>
                <a:ea typeface="+mn-ea"/>
              </a:rPr>
              <a:t>istovetnih</a:t>
            </a:r>
            <a:r>
              <a:rPr lang="en-US" sz="2000" dirty="0">
                <a:latin typeface="+mn-lt"/>
                <a:ea typeface="+mn-ea"/>
              </a:rPr>
              <a:t> </a:t>
            </a:r>
            <a:r>
              <a:rPr lang="en-US" sz="2000" dirty="0" err="1">
                <a:latin typeface="+mn-lt"/>
                <a:ea typeface="+mn-ea"/>
              </a:rPr>
              <a:t>replika</a:t>
            </a:r>
            <a:r>
              <a:rPr lang="en-US" sz="2000" dirty="0">
                <a:latin typeface="+mn-lt"/>
                <a:ea typeface="+mn-ea"/>
              </a:rPr>
              <a:t> [stateless] </a:t>
            </a:r>
            <a:r>
              <a:rPr lang="sr-Latn-RS" sz="2000" dirty="0">
                <a:latin typeface="+mn-lt"/>
                <a:ea typeface="+mn-ea"/>
              </a:rPr>
              <a:t>Pod-ova</a:t>
            </a:r>
            <a:endParaRPr lang="en-US" sz="2000" dirty="0">
              <a:latin typeface="+mn-lt"/>
              <a:ea typeface="+mn-ea"/>
            </a:endParaRPr>
          </a:p>
          <a:p>
            <a:pPr lvl="1"/>
            <a:r>
              <a:rPr lang="en-US" sz="2000" dirty="0" err="1">
                <a:latin typeface="+mn-lt"/>
                <a:ea typeface="+mn-ea"/>
              </a:rPr>
              <a:t>Osiguravanje</a:t>
            </a:r>
            <a:r>
              <a:rPr lang="en-US" sz="2000" dirty="0">
                <a:latin typeface="+mn-lt"/>
                <a:ea typeface="+mn-ea"/>
              </a:rPr>
              <a:t> da </a:t>
            </a:r>
            <a:r>
              <a:rPr lang="en-US" sz="2000" dirty="0" err="1">
                <a:latin typeface="+mn-lt"/>
                <a:ea typeface="+mn-ea"/>
              </a:rPr>
              <a:t>su</a:t>
            </a:r>
            <a:r>
              <a:rPr lang="en-US" sz="2000" dirty="0">
                <a:latin typeface="+mn-lt"/>
                <a:ea typeface="+mn-ea"/>
              </a:rPr>
              <a:t> </a:t>
            </a:r>
            <a:r>
              <a:rPr lang="en-US" sz="2000" dirty="0" err="1">
                <a:latin typeface="+mn-lt"/>
                <a:ea typeface="+mn-ea"/>
              </a:rPr>
              <a:t>svih</a:t>
            </a:r>
            <a:r>
              <a:rPr lang="en-US" sz="2000" dirty="0">
                <a:latin typeface="+mn-lt"/>
                <a:ea typeface="+mn-ea"/>
              </a:rPr>
              <a:t> N replica</a:t>
            </a:r>
            <a:r>
              <a:rPr lang="sr-Latn-RS" sz="2000" dirty="0">
                <a:latin typeface="+mn-lt"/>
                <a:ea typeface="+mn-ea"/>
              </a:rPr>
              <a:t> (Pod-ova)</a:t>
            </a:r>
            <a:r>
              <a:rPr lang="en-US" sz="2000" dirty="0">
                <a:latin typeface="+mn-lt"/>
                <a:ea typeface="+mn-ea"/>
              </a:rPr>
              <a:t> </a:t>
            </a:r>
            <a:r>
              <a:rPr lang="en-US" sz="2000" dirty="0" err="1">
                <a:latin typeface="+mn-lt"/>
                <a:ea typeface="+mn-ea"/>
              </a:rPr>
              <a:t>podignuti</a:t>
            </a:r>
            <a:r>
              <a:rPr lang="en-US" sz="2000" dirty="0">
                <a:latin typeface="+mn-lt"/>
                <a:ea typeface="+mn-ea"/>
              </a:rPr>
              <a:t> </a:t>
            </a:r>
            <a:r>
              <a:rPr lang="en-US" sz="2000" dirty="0" err="1">
                <a:latin typeface="+mn-lt"/>
                <a:ea typeface="+mn-ea"/>
              </a:rPr>
              <a:t>uspe</a:t>
            </a:r>
            <a:r>
              <a:rPr lang="sr-Latn-RS" sz="2000" dirty="0">
                <a:latin typeface="+mn-lt"/>
                <a:ea typeface="+mn-ea"/>
              </a:rPr>
              <a:t>šno</a:t>
            </a:r>
          </a:p>
          <a:p>
            <a:pPr lvl="1"/>
            <a:r>
              <a:rPr lang="sr-Latn-RS" sz="2000" dirty="0">
                <a:latin typeface="+mn-lt"/>
                <a:ea typeface="+mn-ea"/>
              </a:rPr>
              <a:t>U slučaju pada i nestanka jedne ili više (od N) replika, ponovo kreiramo nedostajuće Pod-ove</a:t>
            </a:r>
          </a:p>
          <a:p>
            <a:endParaRPr lang="sr-Latn-RS" sz="2400" dirty="0">
              <a:latin typeface="+mn-lt"/>
              <a:ea typeface="+mn-ea"/>
            </a:endParaRPr>
          </a:p>
          <a:p>
            <a:r>
              <a:rPr lang="sr-Latn-RS" sz="2400" dirty="0">
                <a:latin typeface="+mn-lt"/>
                <a:ea typeface="+mn-ea"/>
              </a:rPr>
              <a:t>Objekat koji sledeći obrađujemo zove se indikativno - </a:t>
            </a:r>
            <a:r>
              <a:rPr lang="sr-Latn-RS" sz="2400" b="1" dirty="0">
                <a:latin typeface="+mn-lt"/>
                <a:ea typeface="+mn-ea"/>
              </a:rPr>
              <a:t>ReplicaSet</a:t>
            </a:r>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35</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spTree>
    <p:extLst>
      <p:ext uri="{BB962C8B-B14F-4D97-AF65-F5344CB8AC3E}">
        <p14:creationId xmlns:p14="http://schemas.microsoft.com/office/powerpoint/2010/main" val="7271215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844709" cy="649814"/>
          </a:xfrm>
        </p:spPr>
        <p:txBody>
          <a:bodyPr vert="horz" lIns="91440" tIns="45720" rIns="91440" bIns="45720" rtlCol="0" anchor="ctr">
            <a:normAutofit/>
          </a:bodyPr>
          <a:lstStyle/>
          <a:p>
            <a:r>
              <a:rPr lang="sr-Latn-RS" sz="4000" b="1" kern="1200" dirty="0">
                <a:latin typeface="+mj-lt"/>
                <a:ea typeface="+mj-ea"/>
                <a:cs typeface="+mj-cs"/>
              </a:rPr>
              <a:t>Objekti – ReplicaSet i Pod – deklarativni pristup</a:t>
            </a:r>
            <a:endParaRPr lang="en-US" sz="4000" b="1" kern="1200" dirty="0">
              <a:latin typeface="+mj-lt"/>
              <a:ea typeface="+mj-ea"/>
              <a:cs typeface="+mj-cs"/>
            </a:endParaRPr>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b="1" dirty="0">
                    <a:latin typeface="+mn-lt"/>
                    <a:ea typeface="+mn-ea"/>
                  </a:rPr>
                  <a:t>ReplicaSet</a:t>
                </a:r>
                <a:r>
                  <a:rPr lang="sr-Latn-RS" sz="2400" dirty="0">
                    <a:latin typeface="+mn-lt"/>
                    <a:ea typeface="+mn-ea"/>
                  </a:rPr>
                  <a:t> je objekat koji ima zadatak da kreira </a:t>
                </a:r>
                <a14:m>
                  <m:oMath xmlns:m="http://schemas.openxmlformats.org/officeDocument/2006/math">
                    <m:r>
                      <m:rPr>
                        <m:sty m:val="p"/>
                      </m:rPr>
                      <a:rPr lang="sr-Latn-RS" sz="2400" b="0" i="0" smtClean="0">
                        <a:latin typeface="Cambria Math" panose="02040503050406030204" pitchFamily="18" charset="0"/>
                        <a:ea typeface="Cambria Math" panose="02040503050406030204" pitchFamily="18" charset="0"/>
                      </a:rPr>
                      <m:t>k</m:t>
                    </m:r>
                    <m:r>
                      <a:rPr lang="sr-Latn-RS" sz="2400" i="1" smtClean="0">
                        <a:latin typeface="Cambria Math" panose="02040503050406030204" pitchFamily="18" charset="0"/>
                        <a:ea typeface="Cambria Math" panose="02040503050406030204" pitchFamily="18" charset="0"/>
                      </a:rPr>
                      <m:t>∈</m:t>
                    </m:r>
                    <m:r>
                      <a:rPr lang="sr-Latn-RS" sz="2400" i="1" smtClean="0">
                        <a:latin typeface="Cambria Math" panose="02040503050406030204" pitchFamily="18" charset="0"/>
                        <a:ea typeface="Cambria Math" panose="02040503050406030204" pitchFamily="18" charset="0"/>
                      </a:rPr>
                      <m:t>ℕ</m:t>
                    </m:r>
                  </m:oMath>
                </a14:m>
                <a:r>
                  <a:rPr lang="sr-Latn-RS" sz="2400" b="1" dirty="0">
                    <a:latin typeface="+mn-lt"/>
                    <a:ea typeface="+mn-ea"/>
                  </a:rPr>
                  <a:t> </a:t>
                </a:r>
                <a:r>
                  <a:rPr lang="sr-Latn-RS" sz="2400" dirty="0">
                    <a:latin typeface="+mn-lt"/>
                    <a:ea typeface="+mn-ea"/>
                  </a:rPr>
                  <a:t>replika jednog Pod-a</a:t>
                </a:r>
              </a:p>
              <a:p>
                <a:r>
                  <a:rPr lang="sr-Latn-RS" sz="2400" dirty="0">
                    <a:latin typeface="+mn-lt"/>
                    <a:ea typeface="+mn-ea"/>
                  </a:rPr>
                  <a:t>Ovaj objekat se gotovo nikada ne pravi na imperativan način (čak i ne može u novijim verzijama kubernetesa), ali je zato moguće napraviti ga na polu-deklarativan način</a:t>
                </a:r>
              </a:p>
              <a:p>
                <a:r>
                  <a:rPr lang="sr-Latn-RS" sz="2400" dirty="0">
                    <a:latin typeface="+mn-lt"/>
                    <a:ea typeface="+mn-ea"/>
                  </a:rPr>
                  <a:t>Ako bismo kreirali Pod (jedan) na deklarativan način, .yaml fajl bi izgledao ovako:</a:t>
                </a:r>
              </a:p>
            </p:txBody>
          </p:sp>
        </mc:Choice>
        <mc:Fallback xmlns="">
          <p:sp>
            <p:nvSpPr>
              <p:cNvPr id="13" name="Content Placeholder 4">
                <a:extLst>
                  <a:ext uri="{FF2B5EF4-FFF2-40B4-BE49-F238E27FC236}">
                    <a16:creationId xmlns:a16="http://schemas.microsoft.com/office/drawing/2014/main" id="{A74A312F-5758-4809-95A3-5C292DA01711}"/>
                  </a:ext>
                </a:extLst>
              </p:cNvPr>
              <p:cNvSpPr>
                <a:spLocks noGrp="1" noRot="1" noChangeAspect="1" noMove="1" noResize="1" noEditPoints="1" noAdjustHandles="1" noChangeArrowheads="1" noChangeShapeType="1" noTextEdit="1"/>
              </p:cNvSpPr>
              <p:nvPr>
                <p:ph sz="quarter" idx="14"/>
              </p:nvPr>
            </p:nvSpPr>
            <p:spPr>
              <a:xfrm>
                <a:off x="636478" y="1015314"/>
                <a:ext cx="11218824" cy="5527218"/>
              </a:xfrm>
              <a:blipFill>
                <a:blip r:embed="rId3"/>
                <a:stretch>
                  <a:fillRect l="-706" t="-1545"/>
                </a:stretch>
              </a:blipFill>
            </p:spPr>
            <p:txBody>
              <a:bodyPr/>
              <a:lstStyle/>
              <a:p>
                <a:r>
                  <a:rPr lang="en-US">
                    <a:noFill/>
                  </a:rPr>
                  <a:t> </a:t>
                </a:r>
              </a:p>
            </p:txBody>
          </p:sp>
        </mc:Fallback>
      </mc:AlternateContent>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36</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8897" y="83869"/>
            <a:ext cx="874918" cy="847576"/>
          </a:xfrm>
          <a:prstGeom prst="rect">
            <a:avLst/>
          </a:prstGeom>
        </p:spPr>
      </p:pic>
      <p:pic>
        <p:nvPicPr>
          <p:cNvPr id="19" name="Picture 18">
            <a:extLst>
              <a:ext uri="{FF2B5EF4-FFF2-40B4-BE49-F238E27FC236}">
                <a16:creationId xmlns:a16="http://schemas.microsoft.com/office/drawing/2014/main" id="{E3C82D0A-9FF3-4189-8206-42812120B563}"/>
              </a:ext>
            </a:extLst>
          </p:cNvPr>
          <p:cNvPicPr>
            <a:picLocks noChangeAspect="1"/>
          </p:cNvPicPr>
          <p:nvPr/>
        </p:nvPicPr>
        <p:blipFill>
          <a:blip r:embed="rId5"/>
          <a:stretch>
            <a:fillRect/>
          </a:stretch>
        </p:blipFill>
        <p:spPr>
          <a:xfrm>
            <a:off x="795528" y="3629124"/>
            <a:ext cx="2314898" cy="2257740"/>
          </a:xfrm>
          <a:prstGeom prst="rect">
            <a:avLst/>
          </a:prstGeom>
        </p:spPr>
      </p:pic>
      <p:pic>
        <p:nvPicPr>
          <p:cNvPr id="20" name="Picture 19">
            <a:extLst>
              <a:ext uri="{FF2B5EF4-FFF2-40B4-BE49-F238E27FC236}">
                <a16:creationId xmlns:a16="http://schemas.microsoft.com/office/drawing/2014/main" id="{8BD38A2D-3328-408A-99AC-F477F3F10AFA}"/>
              </a:ext>
            </a:extLst>
          </p:cNvPr>
          <p:cNvPicPr>
            <a:picLocks noChangeAspect="1"/>
          </p:cNvPicPr>
          <p:nvPr/>
        </p:nvPicPr>
        <p:blipFill>
          <a:blip r:embed="rId6"/>
          <a:stretch>
            <a:fillRect/>
          </a:stretch>
        </p:blipFill>
        <p:spPr>
          <a:xfrm>
            <a:off x="6094476" y="3972442"/>
            <a:ext cx="4848902" cy="285790"/>
          </a:xfrm>
          <a:prstGeom prst="rect">
            <a:avLst/>
          </a:prstGeom>
        </p:spPr>
      </p:pic>
      <p:sp>
        <p:nvSpPr>
          <p:cNvPr id="21" name="TextBox 20">
            <a:extLst>
              <a:ext uri="{FF2B5EF4-FFF2-40B4-BE49-F238E27FC236}">
                <a16:creationId xmlns:a16="http://schemas.microsoft.com/office/drawing/2014/main" id="{B23D9E0C-B53B-4F35-A546-A98E54CD091C}"/>
              </a:ext>
            </a:extLst>
          </p:cNvPr>
          <p:cNvSpPr txBox="1"/>
          <p:nvPr/>
        </p:nvSpPr>
        <p:spPr>
          <a:xfrm>
            <a:off x="6094476" y="3642996"/>
            <a:ext cx="3325971" cy="369332"/>
          </a:xfrm>
          <a:prstGeom prst="rect">
            <a:avLst/>
          </a:prstGeom>
          <a:noFill/>
        </p:spPr>
        <p:txBody>
          <a:bodyPr wrap="square" rtlCol="0">
            <a:spAutoFit/>
          </a:bodyPr>
          <a:lstStyle/>
          <a:p>
            <a:r>
              <a:rPr lang="sr-Latn-RS" dirty="0"/>
              <a:t>Imperativan način definisanja</a:t>
            </a:r>
            <a:endParaRPr lang="en-US" dirty="0"/>
          </a:p>
        </p:txBody>
      </p:sp>
      <p:sp>
        <p:nvSpPr>
          <p:cNvPr id="22" name="TextBox 21">
            <a:extLst>
              <a:ext uri="{FF2B5EF4-FFF2-40B4-BE49-F238E27FC236}">
                <a16:creationId xmlns:a16="http://schemas.microsoft.com/office/drawing/2014/main" id="{47CC9E53-1341-4094-A02E-87755FDE4937}"/>
              </a:ext>
            </a:extLst>
          </p:cNvPr>
          <p:cNvSpPr txBox="1"/>
          <p:nvPr/>
        </p:nvSpPr>
        <p:spPr>
          <a:xfrm>
            <a:off x="787281" y="2719666"/>
            <a:ext cx="3325971" cy="923330"/>
          </a:xfrm>
          <a:prstGeom prst="rect">
            <a:avLst/>
          </a:prstGeom>
          <a:noFill/>
        </p:spPr>
        <p:txBody>
          <a:bodyPr wrap="square" rtlCol="0">
            <a:spAutoFit/>
          </a:bodyPr>
          <a:lstStyle/>
          <a:p>
            <a:r>
              <a:rPr lang="sr-Latn-RS" dirty="0"/>
              <a:t>Deklarativan način definisanja</a:t>
            </a:r>
            <a:br>
              <a:rPr lang="sr-Latn-RS" dirty="0"/>
            </a:br>
            <a:br>
              <a:rPr lang="sr-Latn-RS" dirty="0"/>
            </a:br>
            <a:r>
              <a:rPr lang="sr-Latn-RS" dirty="0"/>
              <a:t>05_pod_manifest.yaml</a:t>
            </a:r>
            <a:endParaRPr lang="en-US" dirty="0"/>
          </a:p>
        </p:txBody>
      </p:sp>
      <p:pic>
        <p:nvPicPr>
          <p:cNvPr id="24" name="Picture 23">
            <a:extLst>
              <a:ext uri="{FF2B5EF4-FFF2-40B4-BE49-F238E27FC236}">
                <a16:creationId xmlns:a16="http://schemas.microsoft.com/office/drawing/2014/main" id="{A726042B-1AAD-4CCF-BF56-E96B28187D28}"/>
              </a:ext>
            </a:extLst>
          </p:cNvPr>
          <p:cNvPicPr>
            <a:picLocks noChangeAspect="1"/>
          </p:cNvPicPr>
          <p:nvPr/>
        </p:nvPicPr>
        <p:blipFill>
          <a:blip r:embed="rId7"/>
          <a:stretch>
            <a:fillRect/>
          </a:stretch>
        </p:blipFill>
        <p:spPr>
          <a:xfrm>
            <a:off x="787281" y="5935593"/>
            <a:ext cx="5430008" cy="504895"/>
          </a:xfrm>
          <a:prstGeom prst="rect">
            <a:avLst/>
          </a:prstGeom>
        </p:spPr>
      </p:pic>
      <p:cxnSp>
        <p:nvCxnSpPr>
          <p:cNvPr id="26" name="Connector: Elbow 25">
            <a:extLst>
              <a:ext uri="{FF2B5EF4-FFF2-40B4-BE49-F238E27FC236}">
                <a16:creationId xmlns:a16="http://schemas.microsoft.com/office/drawing/2014/main" id="{F03FA40E-EE4C-4956-82A7-68989A0A2ECA}"/>
              </a:ext>
            </a:extLst>
          </p:cNvPr>
          <p:cNvCxnSpPr>
            <a:stCxn id="20" idx="2"/>
          </p:cNvCxnSpPr>
          <p:nvPr/>
        </p:nvCxnSpPr>
        <p:spPr>
          <a:xfrm rot="5400000">
            <a:off x="5396825" y="1311674"/>
            <a:ext cx="175545" cy="60686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5C6BDFE-FF2B-4106-83FB-FC59F506374E}"/>
              </a:ext>
            </a:extLst>
          </p:cNvPr>
          <p:cNvCxnSpPr>
            <a:cxnSpLocks/>
          </p:cNvCxnSpPr>
          <p:nvPr/>
        </p:nvCxnSpPr>
        <p:spPr>
          <a:xfrm rot="10800000" flipV="1">
            <a:off x="2450267" y="4194824"/>
            <a:ext cx="8196380" cy="1112198"/>
          </a:xfrm>
          <a:prstGeom prst="bentConnector3">
            <a:avLst>
              <a:gd name="adj1" fmla="val -46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lnSpcReduction="10000"/>
          </a:bodyPr>
          <a:lstStyle/>
          <a:p>
            <a:r>
              <a:rPr lang="sr-Latn-RS" sz="2400" b="1" dirty="0">
                <a:latin typeface="+mn-lt"/>
                <a:ea typeface="+mn-ea"/>
              </a:rPr>
              <a:t>ReplicaSet</a:t>
            </a:r>
            <a:r>
              <a:rPr lang="sr-Latn-RS" sz="2400" dirty="0">
                <a:latin typeface="+mn-lt"/>
                <a:ea typeface="+mn-ea"/>
              </a:rPr>
              <a:t> se deklarativno definiše na sledeći način (praktično se ne koristi ovako nikada, ali ovo je primer – može poslužiti i kao „template“):</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2286000" lvl="5" indent="0">
              <a:buNone/>
            </a:pPr>
            <a:r>
              <a:rPr lang="sr-Latn-RS" sz="2400" dirty="0"/>
              <a:t>	</a:t>
            </a:r>
          </a:p>
          <a:p>
            <a:pPr marL="2286000" lvl="5" indent="0">
              <a:buNone/>
            </a:pPr>
            <a:br>
              <a:rPr lang="sr-Latn-RS" sz="2400" dirty="0">
                <a:latin typeface="+mn-lt"/>
                <a:ea typeface="+mn-ea"/>
              </a:rPr>
            </a:br>
            <a:endParaRPr lang="sr-Latn-RS" sz="2400" dirty="0">
              <a:latin typeface="+mn-lt"/>
              <a:ea typeface="+mn-ea"/>
            </a:endParaRPr>
          </a:p>
          <a:p>
            <a:pPr marL="4343400" lvl="5" indent="0">
              <a:buNone/>
            </a:pPr>
            <a:endParaRPr lang="sr-Latn-RS" sz="1400" dirty="0">
              <a:latin typeface="+mn-lt"/>
              <a:ea typeface="+mn-ea"/>
            </a:endParaRPr>
          </a:p>
          <a:p>
            <a:pPr marL="857250" lvl="5" indent="0">
              <a:buNone/>
            </a:pPr>
            <a:r>
              <a:rPr lang="sr-Latn-RS" sz="1400" dirty="0"/>
              <a:t>	       </a:t>
            </a:r>
            <a:r>
              <a:rPr lang="sr-Latn-RS" sz="1400" dirty="0">
                <a:latin typeface="+mn-lt"/>
                <a:ea typeface="+mn-ea"/>
              </a:rPr>
              <a:t>filename: 05_replicaset_manifest.yaml</a:t>
            </a: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37</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4" name="Picture 3">
            <a:extLst>
              <a:ext uri="{FF2B5EF4-FFF2-40B4-BE49-F238E27FC236}">
                <a16:creationId xmlns:a16="http://schemas.microsoft.com/office/drawing/2014/main" id="{1DC6D508-CFDC-4D30-8D57-FC757CD649B7}"/>
              </a:ext>
            </a:extLst>
          </p:cNvPr>
          <p:cNvPicPr>
            <a:picLocks noChangeAspect="1"/>
          </p:cNvPicPr>
          <p:nvPr/>
        </p:nvPicPr>
        <p:blipFill>
          <a:blip r:embed="rId4"/>
          <a:stretch>
            <a:fillRect/>
          </a:stretch>
        </p:blipFill>
        <p:spPr>
          <a:xfrm>
            <a:off x="636478" y="1907065"/>
            <a:ext cx="4086795" cy="4315427"/>
          </a:xfrm>
          <a:prstGeom prst="rect">
            <a:avLst/>
          </a:prstGeom>
        </p:spPr>
      </p:pic>
      <p:cxnSp>
        <p:nvCxnSpPr>
          <p:cNvPr id="16" name="Straight Arrow Connector 15">
            <a:extLst>
              <a:ext uri="{FF2B5EF4-FFF2-40B4-BE49-F238E27FC236}">
                <a16:creationId xmlns:a16="http://schemas.microsoft.com/office/drawing/2014/main" id="{BD33EBFA-1E2B-4BB8-A8BE-0CD63E3E0DDF}"/>
              </a:ext>
            </a:extLst>
          </p:cNvPr>
          <p:cNvCxnSpPr/>
          <p:nvPr/>
        </p:nvCxnSpPr>
        <p:spPr>
          <a:xfrm>
            <a:off x="2275367" y="2264735"/>
            <a:ext cx="38191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09DFFD-A547-4395-9717-0424844D0F2E}"/>
              </a:ext>
            </a:extLst>
          </p:cNvPr>
          <p:cNvSpPr txBox="1"/>
          <p:nvPr/>
        </p:nvSpPr>
        <p:spPr>
          <a:xfrm>
            <a:off x="6094476" y="2080069"/>
            <a:ext cx="2376484" cy="369332"/>
          </a:xfrm>
          <a:prstGeom prst="rect">
            <a:avLst/>
          </a:prstGeom>
          <a:noFill/>
        </p:spPr>
        <p:txBody>
          <a:bodyPr wrap="none" rtlCol="0">
            <a:spAutoFit/>
          </a:bodyPr>
          <a:lstStyle/>
          <a:p>
            <a:r>
              <a:rPr lang="sr-Latn-RS" dirty="0"/>
              <a:t>Tip objekta koji se pravi</a:t>
            </a:r>
            <a:endParaRPr lang="en-US" dirty="0"/>
          </a:p>
        </p:txBody>
      </p:sp>
      <p:cxnSp>
        <p:nvCxnSpPr>
          <p:cNvPr id="28" name="Straight Arrow Connector 27">
            <a:extLst>
              <a:ext uri="{FF2B5EF4-FFF2-40B4-BE49-F238E27FC236}">
                <a16:creationId xmlns:a16="http://schemas.microsoft.com/office/drawing/2014/main" id="{4FDE1E95-C3AE-438B-B1FA-1BD0695FB9A3}"/>
              </a:ext>
            </a:extLst>
          </p:cNvPr>
          <p:cNvCxnSpPr>
            <a:cxnSpLocks/>
          </p:cNvCxnSpPr>
          <p:nvPr/>
        </p:nvCxnSpPr>
        <p:spPr>
          <a:xfrm>
            <a:off x="3189767" y="2683835"/>
            <a:ext cx="29047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A3D5D2-A013-4990-A0CE-FA45004E2042}"/>
              </a:ext>
            </a:extLst>
          </p:cNvPr>
          <p:cNvSpPr txBox="1"/>
          <p:nvPr/>
        </p:nvSpPr>
        <p:spPr>
          <a:xfrm>
            <a:off x="6127971" y="2499169"/>
            <a:ext cx="2638928" cy="369332"/>
          </a:xfrm>
          <a:prstGeom prst="rect">
            <a:avLst/>
          </a:prstGeom>
          <a:noFill/>
        </p:spPr>
        <p:txBody>
          <a:bodyPr wrap="none" rtlCol="0">
            <a:spAutoFit/>
          </a:bodyPr>
          <a:lstStyle/>
          <a:p>
            <a:r>
              <a:rPr lang="sr-Latn-RS" dirty="0"/>
              <a:t>Ime objekta (ReplicaSet-a)</a:t>
            </a:r>
            <a:endParaRPr lang="en-US" dirty="0"/>
          </a:p>
        </p:txBody>
      </p:sp>
      <p:cxnSp>
        <p:nvCxnSpPr>
          <p:cNvPr id="30" name="Straight Arrow Connector 29">
            <a:extLst>
              <a:ext uri="{FF2B5EF4-FFF2-40B4-BE49-F238E27FC236}">
                <a16:creationId xmlns:a16="http://schemas.microsoft.com/office/drawing/2014/main" id="{8A1C44E1-6259-4DB6-B841-8CA12CB6D8E9}"/>
              </a:ext>
            </a:extLst>
          </p:cNvPr>
          <p:cNvCxnSpPr>
            <a:cxnSpLocks/>
          </p:cNvCxnSpPr>
          <p:nvPr/>
        </p:nvCxnSpPr>
        <p:spPr>
          <a:xfrm>
            <a:off x="1943100" y="3160085"/>
            <a:ext cx="41513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26DF26-C03B-4BC3-B7DA-44968E5D5556}"/>
              </a:ext>
            </a:extLst>
          </p:cNvPr>
          <p:cNvSpPr txBox="1"/>
          <p:nvPr/>
        </p:nvSpPr>
        <p:spPr>
          <a:xfrm>
            <a:off x="6127971" y="2975419"/>
            <a:ext cx="2200731" cy="369332"/>
          </a:xfrm>
          <a:prstGeom prst="rect">
            <a:avLst/>
          </a:prstGeom>
          <a:noFill/>
        </p:spPr>
        <p:txBody>
          <a:bodyPr wrap="none" rtlCol="0">
            <a:spAutoFit/>
          </a:bodyPr>
          <a:lstStyle/>
          <a:p>
            <a:r>
              <a:rPr lang="sr-Latn-RS" dirty="0"/>
              <a:t>Broj replika (Pod-ova)</a:t>
            </a:r>
            <a:endParaRPr lang="en-US" dirty="0"/>
          </a:p>
        </p:txBody>
      </p:sp>
      <p:sp>
        <p:nvSpPr>
          <p:cNvPr id="32" name="Left Brace 31">
            <a:extLst>
              <a:ext uri="{FF2B5EF4-FFF2-40B4-BE49-F238E27FC236}">
                <a16:creationId xmlns:a16="http://schemas.microsoft.com/office/drawing/2014/main" id="{4664EFD2-4014-4059-9999-A7C36F1F110D}"/>
              </a:ext>
            </a:extLst>
          </p:cNvPr>
          <p:cNvSpPr/>
          <p:nvPr/>
        </p:nvSpPr>
        <p:spPr>
          <a:xfrm>
            <a:off x="466724" y="4038599"/>
            <a:ext cx="169753" cy="2066921"/>
          </a:xfrm>
          <a:prstGeom prst="leftBrace">
            <a:avLst>
              <a:gd name="adj1" fmla="val 339851"/>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9ED4A003-79F7-4F07-B0CA-F3159F052901}"/>
              </a:ext>
            </a:extLst>
          </p:cNvPr>
          <p:cNvSpPr txBox="1"/>
          <p:nvPr/>
        </p:nvSpPr>
        <p:spPr>
          <a:xfrm rot="5400000">
            <a:off x="-786373" y="4873668"/>
            <a:ext cx="2039469" cy="369332"/>
          </a:xfrm>
          <a:prstGeom prst="rect">
            <a:avLst/>
          </a:prstGeom>
          <a:noFill/>
        </p:spPr>
        <p:txBody>
          <a:bodyPr wrap="none" rtlCol="0">
            <a:spAutoFit/>
          </a:bodyPr>
          <a:lstStyle/>
          <a:p>
            <a:r>
              <a:rPr lang="sr-Latn-RS" dirty="0"/>
              <a:t>POD SPECIFICATION</a:t>
            </a:r>
            <a:endParaRPr lang="en-US" dirty="0"/>
          </a:p>
        </p:txBody>
      </p:sp>
      <p:cxnSp>
        <p:nvCxnSpPr>
          <p:cNvPr id="34" name="Straight Arrow Connector 33">
            <a:extLst>
              <a:ext uri="{FF2B5EF4-FFF2-40B4-BE49-F238E27FC236}">
                <a16:creationId xmlns:a16="http://schemas.microsoft.com/office/drawing/2014/main" id="{20854D36-F1E7-4B2A-9804-CFB8AEC6DF88}"/>
              </a:ext>
            </a:extLst>
          </p:cNvPr>
          <p:cNvCxnSpPr>
            <a:cxnSpLocks/>
          </p:cNvCxnSpPr>
          <p:nvPr/>
        </p:nvCxnSpPr>
        <p:spPr>
          <a:xfrm>
            <a:off x="2566433" y="5617535"/>
            <a:ext cx="3453367"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F2ED14-87E9-43A0-AFB0-7AF7566E12C3}"/>
              </a:ext>
            </a:extLst>
          </p:cNvPr>
          <p:cNvSpPr txBox="1"/>
          <p:nvPr/>
        </p:nvSpPr>
        <p:spPr>
          <a:xfrm>
            <a:off x="6019800" y="5432869"/>
            <a:ext cx="2025683" cy="369332"/>
          </a:xfrm>
          <a:prstGeom prst="rect">
            <a:avLst/>
          </a:prstGeom>
          <a:noFill/>
        </p:spPr>
        <p:txBody>
          <a:bodyPr wrap="none" rtlCol="0">
            <a:spAutoFit/>
          </a:bodyPr>
          <a:lstStyle/>
          <a:p>
            <a:r>
              <a:rPr lang="sr-Latn-RS" dirty="0"/>
              <a:t>Image for container</a:t>
            </a:r>
            <a:endParaRPr lang="en-US" dirty="0"/>
          </a:p>
        </p:txBody>
      </p:sp>
      <p:cxnSp>
        <p:nvCxnSpPr>
          <p:cNvPr id="37" name="Straight Arrow Connector 36">
            <a:extLst>
              <a:ext uri="{FF2B5EF4-FFF2-40B4-BE49-F238E27FC236}">
                <a16:creationId xmlns:a16="http://schemas.microsoft.com/office/drawing/2014/main" id="{6195F0F4-68C0-483E-90AB-DEC0B91F2C29}"/>
              </a:ext>
            </a:extLst>
          </p:cNvPr>
          <p:cNvCxnSpPr>
            <a:cxnSpLocks/>
          </p:cNvCxnSpPr>
          <p:nvPr/>
        </p:nvCxnSpPr>
        <p:spPr>
          <a:xfrm>
            <a:off x="4367792" y="4750760"/>
            <a:ext cx="165200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866C162-791F-4997-BCCB-20720CE32735}"/>
              </a:ext>
            </a:extLst>
          </p:cNvPr>
          <p:cNvSpPr txBox="1"/>
          <p:nvPr/>
        </p:nvSpPr>
        <p:spPr>
          <a:xfrm>
            <a:off x="6094476" y="4553964"/>
            <a:ext cx="4086183" cy="369332"/>
          </a:xfrm>
          <a:prstGeom prst="rect">
            <a:avLst/>
          </a:prstGeom>
          <a:noFill/>
        </p:spPr>
        <p:txBody>
          <a:bodyPr wrap="none" rtlCol="0">
            <a:spAutoFit/>
          </a:bodyPr>
          <a:lstStyle/>
          <a:p>
            <a:r>
              <a:rPr lang="sr-Latn-RS" dirty="0"/>
              <a:t>Nalepi labelu(e) na pod – name/value par</a:t>
            </a:r>
            <a:endParaRPr lang="en-US" dirty="0"/>
          </a:p>
        </p:txBody>
      </p:sp>
      <p:sp>
        <p:nvSpPr>
          <p:cNvPr id="40" name="Arrow: Right 39">
            <a:extLst>
              <a:ext uri="{FF2B5EF4-FFF2-40B4-BE49-F238E27FC236}">
                <a16:creationId xmlns:a16="http://schemas.microsoft.com/office/drawing/2014/main" id="{E0729B39-7924-4C2B-88B6-1FF26856B853}"/>
              </a:ext>
            </a:extLst>
          </p:cNvPr>
          <p:cNvSpPr/>
          <p:nvPr/>
        </p:nvSpPr>
        <p:spPr>
          <a:xfrm>
            <a:off x="4293116" y="3619500"/>
            <a:ext cx="1801360" cy="273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11AAEAC-1476-43DA-A4D9-37BAFF971F04}"/>
              </a:ext>
            </a:extLst>
          </p:cNvPr>
          <p:cNvSpPr txBox="1"/>
          <p:nvPr/>
        </p:nvSpPr>
        <p:spPr>
          <a:xfrm>
            <a:off x="6127971" y="3594367"/>
            <a:ext cx="6133667" cy="646331"/>
          </a:xfrm>
          <a:prstGeom prst="rect">
            <a:avLst/>
          </a:prstGeom>
          <a:noFill/>
        </p:spPr>
        <p:txBody>
          <a:bodyPr wrap="none" rtlCol="0">
            <a:spAutoFit/>
          </a:bodyPr>
          <a:lstStyle/>
          <a:p>
            <a:r>
              <a:rPr lang="sr-Latn-RS" dirty="0"/>
              <a:t>Primeni replikaciju (ili šta god) na one objekte koji imaju na sebi</a:t>
            </a:r>
            <a:br>
              <a:rPr lang="sr-Latn-RS" dirty="0"/>
            </a:br>
            <a:r>
              <a:rPr lang="sr-Latn-RS" dirty="0"/>
              <a:t>definisanu labelu name/value par. (Koristimo za identifikaciju)</a:t>
            </a:r>
            <a:endParaRPr lang="en-US" dirty="0"/>
          </a:p>
        </p:txBody>
      </p:sp>
      <p:sp>
        <p:nvSpPr>
          <p:cNvPr id="42" name="Arrow: Down 41">
            <a:extLst>
              <a:ext uri="{FF2B5EF4-FFF2-40B4-BE49-F238E27FC236}">
                <a16:creationId xmlns:a16="http://schemas.microsoft.com/office/drawing/2014/main" id="{517C1F8F-8D42-4664-9F3F-282BFE1FB78E}"/>
              </a:ext>
            </a:extLst>
          </p:cNvPr>
          <p:cNvSpPr/>
          <p:nvPr/>
        </p:nvSpPr>
        <p:spPr>
          <a:xfrm rot="4513309">
            <a:off x="5101065" y="3506401"/>
            <a:ext cx="352425" cy="1651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23102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1" grpId="0"/>
      <p:bldP spid="32" grpId="0" animBg="1"/>
      <p:bldP spid="33" grpId="0"/>
      <p:bldP spid="36" grpId="0"/>
      <p:bldP spid="39" grpId="0"/>
      <p:bldP spid="40" grpId="0" animBg="1"/>
      <p:bldP spid="41" grpId="0"/>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Dakle, ukoliko želimo da kreiramo ReplicaSet, kao i u slučaju deklar. kreiranog Pod-a:</a:t>
            </a:r>
          </a:p>
          <a:p>
            <a:endParaRPr lang="sr-Latn-RS" sz="2400" dirty="0">
              <a:latin typeface="+mn-lt"/>
              <a:ea typeface="+mn-ea"/>
            </a:endParaRPr>
          </a:p>
          <a:p>
            <a:r>
              <a:rPr lang="sr-Latn-RS" sz="2400" dirty="0">
                <a:latin typeface="+mn-lt"/>
                <a:ea typeface="+mn-ea"/>
              </a:rPr>
              <a:t>Kao što vidimo, k8s kaže da je kreirao replicaset „</a:t>
            </a:r>
            <a:r>
              <a:rPr lang="sr-Latn-RS" sz="2400" b="1" dirty="0">
                <a:latin typeface="+mn-lt"/>
                <a:ea typeface="+mn-ea"/>
              </a:rPr>
              <a:t>my-nginx-replicaset</a:t>
            </a:r>
            <a:r>
              <a:rPr lang="sr-Latn-RS" sz="2400" dirty="0">
                <a:latin typeface="+mn-lt"/>
                <a:ea typeface="+mn-ea"/>
              </a:rPr>
              <a:t>“</a:t>
            </a:r>
          </a:p>
          <a:p>
            <a:r>
              <a:rPr lang="sr-Latn-RS" sz="2400" dirty="0">
                <a:latin typeface="+mn-lt"/>
                <a:ea typeface="+mn-ea"/>
              </a:rPr>
              <a:t>Ako proverimo vidimo da postoji definisani ReplicaSet sa 5 očekivanih i 5 aktiva Pod-a: </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Ako izlistamo sve Pod-ove</a:t>
            </a: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38</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5" name="Picture 4">
            <a:extLst>
              <a:ext uri="{FF2B5EF4-FFF2-40B4-BE49-F238E27FC236}">
                <a16:creationId xmlns:a16="http://schemas.microsoft.com/office/drawing/2014/main" id="{EA400715-C082-4E92-BECB-C40CDF5C63F9}"/>
              </a:ext>
            </a:extLst>
          </p:cNvPr>
          <p:cNvPicPr>
            <a:picLocks noChangeAspect="1"/>
          </p:cNvPicPr>
          <p:nvPr/>
        </p:nvPicPr>
        <p:blipFill>
          <a:blip r:embed="rId4"/>
          <a:stretch>
            <a:fillRect/>
          </a:stretch>
        </p:blipFill>
        <p:spPr>
          <a:xfrm>
            <a:off x="2926971" y="1403154"/>
            <a:ext cx="6335009" cy="523948"/>
          </a:xfrm>
          <a:prstGeom prst="rect">
            <a:avLst/>
          </a:prstGeom>
        </p:spPr>
      </p:pic>
      <p:pic>
        <p:nvPicPr>
          <p:cNvPr id="20" name="Picture 19">
            <a:extLst>
              <a:ext uri="{FF2B5EF4-FFF2-40B4-BE49-F238E27FC236}">
                <a16:creationId xmlns:a16="http://schemas.microsoft.com/office/drawing/2014/main" id="{F660F958-6388-4CF1-BB63-B621C2BB2D78}"/>
              </a:ext>
            </a:extLst>
          </p:cNvPr>
          <p:cNvPicPr>
            <a:picLocks noChangeAspect="1"/>
          </p:cNvPicPr>
          <p:nvPr/>
        </p:nvPicPr>
        <p:blipFill>
          <a:blip r:embed="rId5"/>
          <a:stretch>
            <a:fillRect/>
          </a:stretch>
        </p:blipFill>
        <p:spPr>
          <a:xfrm>
            <a:off x="2076450" y="2775361"/>
            <a:ext cx="8039100" cy="1379446"/>
          </a:xfrm>
          <a:prstGeom prst="rect">
            <a:avLst/>
          </a:prstGeom>
        </p:spPr>
      </p:pic>
      <p:sp>
        <p:nvSpPr>
          <p:cNvPr id="21" name="Arrow: Right 20">
            <a:extLst>
              <a:ext uri="{FF2B5EF4-FFF2-40B4-BE49-F238E27FC236}">
                <a16:creationId xmlns:a16="http://schemas.microsoft.com/office/drawing/2014/main" id="{E26F52F7-E6EF-4E63-8F25-93F8B8C01064}"/>
              </a:ext>
            </a:extLst>
          </p:cNvPr>
          <p:cNvSpPr/>
          <p:nvPr/>
        </p:nvSpPr>
        <p:spPr>
          <a:xfrm>
            <a:off x="1325499" y="3972217"/>
            <a:ext cx="750951" cy="18259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BED7822-1A0E-4403-9D73-584B241DB574}"/>
              </a:ext>
            </a:extLst>
          </p:cNvPr>
          <p:cNvPicPr>
            <a:picLocks noChangeAspect="1"/>
          </p:cNvPicPr>
          <p:nvPr/>
        </p:nvPicPr>
        <p:blipFill>
          <a:blip r:embed="rId6"/>
          <a:stretch>
            <a:fillRect/>
          </a:stretch>
        </p:blipFill>
        <p:spPr>
          <a:xfrm>
            <a:off x="2073400" y="4578046"/>
            <a:ext cx="8042150" cy="1895792"/>
          </a:xfrm>
          <a:prstGeom prst="rect">
            <a:avLst/>
          </a:prstGeom>
        </p:spPr>
      </p:pic>
    </p:spTree>
    <p:extLst>
      <p:ext uri="{BB962C8B-B14F-4D97-AF65-F5344CB8AC3E}">
        <p14:creationId xmlns:p14="http://schemas.microsoft.com/office/powerpoint/2010/main" val="126639935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Imenovanje Pod-ova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dobro pogledamo videćemo da je ime kreiranih Pod-ova sastavljeno kao:</a:t>
            </a:r>
          </a:p>
          <a:p>
            <a:pPr marL="0" indent="0" algn="ctr">
              <a:buNone/>
            </a:pPr>
            <a:r>
              <a:rPr lang="sr-Latn-RS" sz="2400" b="1" dirty="0">
                <a:latin typeface="+mn-lt"/>
                <a:ea typeface="+mn-ea"/>
              </a:rPr>
              <a:t>&lt;Ime ReplicaSet-a&gt; + _randomID</a:t>
            </a:r>
          </a:p>
          <a:p>
            <a:r>
              <a:rPr lang="sr-Latn-RS" sz="2400" b="1" dirty="0">
                <a:latin typeface="+mn-lt"/>
                <a:ea typeface="+mn-ea"/>
              </a:rPr>
              <a:t>Zadatak 1</a:t>
            </a:r>
            <a:r>
              <a:rPr lang="sr-Latn-RS" sz="2400" dirty="0">
                <a:latin typeface="+mn-lt"/>
                <a:ea typeface="+mn-ea"/>
              </a:rPr>
              <a:t>:</a:t>
            </a:r>
          </a:p>
          <a:p>
            <a:pPr lvl="1">
              <a:buFont typeface="Wingdings" panose="05000000000000000000" pitchFamily="2" charset="2"/>
              <a:buChar char="§"/>
            </a:pPr>
            <a:r>
              <a:rPr lang="sr-Latn-RS" sz="2000" dirty="0">
                <a:latin typeface="+mn-lt"/>
                <a:ea typeface="+mn-ea"/>
              </a:rPr>
              <a:t>Komandom „</a:t>
            </a:r>
            <a:r>
              <a:rPr lang="sr-Latn-RS" sz="2000" i="1" dirty="0">
                <a:latin typeface="+mn-lt"/>
                <a:ea typeface="+mn-ea"/>
              </a:rPr>
              <a:t>kubectl delete pod &lt;kopirati ime poda iz ReplicaSet-a&gt;</a:t>
            </a:r>
            <a:r>
              <a:rPr lang="sr-Latn-RS" sz="2000" dirty="0">
                <a:latin typeface="+mn-lt"/>
                <a:ea typeface="+mn-ea"/>
              </a:rPr>
              <a:t>“ testirati kako se ponaša replicaset. Da li će se napraviti nova, peta replika tj. novi Pod? Kakvo će biti njegovo ime?</a:t>
            </a:r>
          </a:p>
          <a:p>
            <a:r>
              <a:rPr lang="sr-Latn-RS" sz="2400" b="1" dirty="0">
                <a:latin typeface="+mn-lt"/>
                <a:ea typeface="+mn-ea"/>
              </a:rPr>
              <a:t>Zadatak 2</a:t>
            </a:r>
            <a:r>
              <a:rPr lang="sr-Latn-RS" sz="2400" dirty="0">
                <a:latin typeface="+mn-lt"/>
                <a:ea typeface="+mn-ea"/>
              </a:rPr>
              <a:t>:</a:t>
            </a:r>
          </a:p>
          <a:p>
            <a:pPr lvl="1">
              <a:buFont typeface="Wingdings" panose="05000000000000000000" pitchFamily="2" charset="2"/>
              <a:buChar char="§"/>
            </a:pPr>
            <a:r>
              <a:rPr lang="sr-Latn-RS" sz="2000" dirty="0">
                <a:latin typeface="+mn-lt"/>
                <a:ea typeface="+mn-ea"/>
              </a:rPr>
              <a:t>Probati komandu „</a:t>
            </a:r>
            <a:r>
              <a:rPr lang="sr-Latn-RS" sz="2000" i="1" dirty="0">
                <a:latin typeface="+mn-lt"/>
                <a:ea typeface="+mn-ea"/>
              </a:rPr>
              <a:t>kubectl scale replicaset my-nginx-replicaset --replicas 4</a:t>
            </a:r>
            <a:r>
              <a:rPr lang="sr-Latn-RS" sz="2000" dirty="0">
                <a:latin typeface="+mn-lt"/>
                <a:ea typeface="+mn-ea"/>
              </a:rPr>
              <a:t>“ i videti šta se dešava sa ReplicaSet-om i Pod-ovima.</a:t>
            </a:r>
          </a:p>
          <a:p>
            <a:pPr lvl="1">
              <a:buFont typeface="Wingdings" panose="05000000000000000000" pitchFamily="2" charset="2"/>
              <a:buChar char="§"/>
            </a:pPr>
            <a:r>
              <a:rPr lang="sr-Latn-RS" sz="2000" dirty="0">
                <a:latin typeface="+mn-lt"/>
                <a:ea typeface="+mn-ea"/>
              </a:rPr>
              <a:t>Probati istu komandu sa parametrom 6 replika umesto 4. Šta se dešava sa brojem replika? Šta se dešava sa imenima Pod-ova. Pogledati Docker Desktop i videti aktivne kontejnere.</a:t>
            </a:r>
          </a:p>
          <a:p>
            <a:pPr lvl="1">
              <a:buFont typeface="Wingdings" panose="05000000000000000000" pitchFamily="2" charset="2"/>
              <a:buChar char="§"/>
            </a:pPr>
            <a:r>
              <a:rPr lang="sr-Latn-RS" sz="2000" dirty="0">
                <a:latin typeface="+mn-lt"/>
                <a:ea typeface="+mn-ea"/>
              </a:rPr>
              <a:t>Šta se dešava kada skaliramo ReplicaSet na 0 kao broj replika? Probati pa vratiti na 5.</a:t>
            </a:r>
          </a:p>
          <a:p>
            <a:r>
              <a:rPr lang="sr-Latn-RS" sz="2400" b="1" dirty="0">
                <a:latin typeface="+mn-lt"/>
                <a:ea typeface="+mn-ea"/>
              </a:rPr>
              <a:t>Zadatak 3</a:t>
            </a:r>
            <a:r>
              <a:rPr lang="sr-Latn-RS" sz="2400" dirty="0">
                <a:latin typeface="+mn-lt"/>
                <a:ea typeface="+mn-ea"/>
              </a:rPr>
              <a:t>:</a:t>
            </a:r>
          </a:p>
          <a:p>
            <a:pPr lvl="1">
              <a:buFont typeface="Wingdings" panose="05000000000000000000" pitchFamily="2" charset="2"/>
              <a:buChar char="§"/>
            </a:pPr>
            <a:r>
              <a:rPr lang="sr-Latn-RS" sz="2000" dirty="0">
                <a:latin typeface="+mn-lt"/>
                <a:ea typeface="+mn-ea"/>
              </a:rPr>
              <a:t>Obrisati ReplicaSet komandom: „</a:t>
            </a:r>
            <a:r>
              <a:rPr lang="sr-Latn-RS" sz="2000" i="1" dirty="0">
                <a:latin typeface="+mn-lt"/>
                <a:ea typeface="+mn-ea"/>
              </a:rPr>
              <a:t>kubectl delete replicaset my-nginx-replicaset</a:t>
            </a:r>
            <a:r>
              <a:rPr lang="sr-Latn-RS" sz="2000" dirty="0">
                <a:latin typeface="+mn-lt"/>
                <a:ea typeface="+mn-ea"/>
              </a:rPr>
              <a:t>“. Da li je obrisan objekat tipa ReplicaSet? Da li su obrisani svi Pod-ovi? Šta kaže Docker Desktop?</a:t>
            </a:r>
          </a:p>
          <a:p>
            <a:pPr lvl="1">
              <a:buFont typeface="Wingdings" panose="05000000000000000000" pitchFamily="2" charset="2"/>
              <a:buChar char="§"/>
            </a:pPr>
            <a:endParaRPr lang="sr-Latn-RS" sz="2000" b="1"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39</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988240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Šta je</a:t>
            </a:r>
            <a:r>
              <a:rPr lang="en-US" sz="4000" b="1" kern="1200" dirty="0">
                <a:latin typeface="+mj-lt"/>
                <a:ea typeface="+mj-ea"/>
                <a:cs typeface="+mj-cs"/>
              </a:rPr>
              <a:t> </a:t>
            </a:r>
            <a:r>
              <a:rPr lang="sr-Latn-RS" sz="4000" b="1" kern="1200" dirty="0">
                <a:latin typeface="+mj-lt"/>
                <a:ea typeface="+mj-ea"/>
                <a:cs typeface="+mj-cs"/>
              </a:rPr>
              <a:t>Kubernetes</a:t>
            </a:r>
            <a:r>
              <a:rPr lang="en-US" sz="4000" b="1" kern="1200" dirty="0">
                <a:latin typeface="+mj-lt"/>
                <a:ea typeface="+mj-ea"/>
                <a:cs typeface="+mj-cs"/>
              </a:rPr>
              <a:t> </a:t>
            </a:r>
            <a:r>
              <a:rPr lang="sr-Latn-RS" sz="4000" b="1" dirty="0"/>
              <a: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Kubernetes (</a:t>
            </a:r>
            <a:r>
              <a:rPr lang="sr-Latn-RS" sz="2400" b="1" dirty="0">
                <a:latin typeface="+mn-lt"/>
                <a:ea typeface="+mn-ea"/>
              </a:rPr>
              <a:t>k8s</a:t>
            </a:r>
            <a:r>
              <a:rPr lang="sr-Latn-RS" sz="2400" dirty="0">
                <a:latin typeface="+mn-lt"/>
                <a:ea typeface="+mn-ea"/>
              </a:rPr>
              <a:t>) je po definiciji „</a:t>
            </a:r>
            <a:r>
              <a:rPr lang="sr-Latn-RS" sz="2400" i="1" dirty="0">
                <a:latin typeface="+mn-lt"/>
                <a:ea typeface="+mn-ea"/>
              </a:rPr>
              <a:t>tool for orchestration of containerized applications“</a:t>
            </a:r>
          </a:p>
          <a:p>
            <a:pPr lvl="1" algn="just">
              <a:buFont typeface="Wingdings" panose="05000000000000000000" pitchFamily="2" charset="2"/>
              <a:buChar char="§"/>
            </a:pPr>
            <a:r>
              <a:rPr lang="sr-Latn-RS" sz="2000" i="1" dirty="0">
                <a:latin typeface="+mn-lt"/>
                <a:ea typeface="+mn-ea"/>
              </a:rPr>
              <a:t>Zašto K8s? – zato što ima 8 slova između „k“ i „s“</a:t>
            </a:r>
          </a:p>
          <a:p>
            <a:r>
              <a:rPr lang="sr-Latn-RS" sz="2400" dirty="0">
                <a:latin typeface="+mn-lt"/>
                <a:ea typeface="+mn-ea"/>
              </a:rPr>
              <a:t>U dosadašnjoj praksi i radu sa kontejnerskim tehnologijama susretali smo se sa problemima koje nismo mogli lako da rešimo. Neki od primera dosadašnjh problema su:</a:t>
            </a:r>
            <a:br>
              <a:rPr lang="sr-Latn-RS" sz="2400" dirty="0">
                <a:latin typeface="+mn-lt"/>
                <a:ea typeface="+mn-ea"/>
              </a:rPr>
            </a:br>
            <a:endParaRPr lang="sr-Latn-RS" sz="2400" dirty="0">
              <a:latin typeface="+mn-lt"/>
              <a:ea typeface="+mn-ea"/>
            </a:endParaRPr>
          </a:p>
          <a:p>
            <a:pPr marL="914400" lvl="1" indent="-457200">
              <a:buFont typeface="+mj-lt"/>
              <a:buAutoNum type="arabicPeriod"/>
            </a:pPr>
            <a:r>
              <a:rPr lang="sr-Latn-RS" sz="2000" u="sng" dirty="0">
                <a:latin typeface="+mn-lt"/>
                <a:ea typeface="+mn-ea"/>
              </a:rPr>
              <a:t>Docker kurs</a:t>
            </a:r>
            <a:r>
              <a:rPr lang="sr-Latn-RS" sz="2000" dirty="0">
                <a:latin typeface="+mn-lt"/>
                <a:ea typeface="+mn-ea"/>
              </a:rPr>
              <a:t>: Prilikom priče o skaliranju imali smo potencijalni problem kada je u pitanju automatsko skaliranje broja kontejnera kada želimo da postignemo </a:t>
            </a:r>
            <a:r>
              <a:rPr lang="sr-Latn-RS" sz="2000" b="1" dirty="0">
                <a:latin typeface="+mn-lt"/>
                <a:ea typeface="+mn-ea"/>
              </a:rPr>
              <a:t>elastičnost </a:t>
            </a:r>
            <a:r>
              <a:rPr lang="sr-Latn-RS" sz="2000" dirty="0">
                <a:latin typeface="+mn-lt"/>
                <a:ea typeface="+mn-ea"/>
              </a:rPr>
              <a:t>sistema</a:t>
            </a:r>
          </a:p>
          <a:p>
            <a:pPr marL="914400" lvl="1" indent="-457200">
              <a:buFont typeface="+mj-lt"/>
              <a:buAutoNum type="arabicPeriod"/>
            </a:pPr>
            <a:r>
              <a:rPr lang="sr-Latn-RS" sz="2000" u="sng" dirty="0">
                <a:latin typeface="+mn-lt"/>
                <a:ea typeface="+mn-ea"/>
              </a:rPr>
              <a:t>Automatizacioni kurs</a:t>
            </a:r>
            <a:r>
              <a:rPr lang="sr-Latn-RS" sz="2000" dirty="0">
                <a:latin typeface="+mn-lt"/>
                <a:ea typeface="+mn-ea"/>
              </a:rPr>
              <a:t>: Prilikom razvoja API-ja morali smo da definišemo posebnu tzv. „</a:t>
            </a:r>
            <a:r>
              <a:rPr lang="sr-Latn-RS" sz="2000" b="1" dirty="0">
                <a:latin typeface="+mn-lt"/>
                <a:ea typeface="+mn-ea"/>
              </a:rPr>
              <a:t>gateway</a:t>
            </a:r>
            <a:r>
              <a:rPr lang="sr-Latn-RS" sz="2000" dirty="0">
                <a:latin typeface="+mn-lt"/>
                <a:ea typeface="+mn-ea"/>
              </a:rPr>
              <a:t>“ komponentu koja je imala jedan zadatak, a to je da rutira poruke na određene mikroservise.</a:t>
            </a:r>
          </a:p>
          <a:p>
            <a:endParaRPr lang="sr-Latn-RS" sz="2400" dirty="0">
              <a:latin typeface="+mn-lt"/>
              <a:ea typeface="+mn-ea"/>
            </a:endParaRPr>
          </a:p>
          <a:p>
            <a:r>
              <a:rPr lang="sr-Latn-RS" sz="2400" dirty="0">
                <a:latin typeface="+mn-lt"/>
                <a:ea typeface="+mn-ea"/>
              </a:rPr>
              <a:t>U oba slučaja je odgovor na problem bio: „</a:t>
            </a:r>
            <a:r>
              <a:rPr lang="sr-Latn-RS" sz="2400" b="1" dirty="0">
                <a:latin typeface="+mn-lt"/>
                <a:ea typeface="+mn-ea"/>
              </a:rPr>
              <a:t>Rešenje problema se tiče domena orkestracije</a:t>
            </a:r>
            <a:r>
              <a:rPr lang="sr-Latn-RS" sz="2400" dirty="0">
                <a:latin typeface="+mn-lt"/>
                <a:ea typeface="+mn-ea"/>
              </a:rPr>
              <a:t>“ – tako da ćemo sada napokon razrešiti misteriju orkestracije.</a:t>
            </a:r>
          </a:p>
          <a:p>
            <a:endParaRPr lang="sr-Latn-RS" sz="2400" dirty="0">
              <a:latin typeface="+mn-lt"/>
              <a:ea typeface="+mn-ea"/>
            </a:endParaRPr>
          </a:p>
          <a:p>
            <a:pPr lvl="2"/>
            <a:r>
              <a:rPr lang="sr-Latn-RS" sz="1600" i="1" dirty="0">
                <a:latin typeface="+mn-lt"/>
                <a:ea typeface="+mn-ea"/>
              </a:rPr>
              <a:t>Kubernetes</a:t>
            </a:r>
            <a:r>
              <a:rPr lang="sr-Latn-RS" sz="1600" dirty="0">
                <a:latin typeface="+mn-lt"/>
                <a:ea typeface="+mn-ea"/>
              </a:rPr>
              <a:t> – grčki za „pilot“ (nije potvrđeno)</a:t>
            </a:r>
            <a:endParaRPr lang="sr-Latn-RS" sz="16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66749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a:t>
            </a:r>
            <a:r>
              <a:rPr lang="sr-Latn-RS" sz="4000" b="1" dirty="0"/>
              <a:t>zaključci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Ponašanje ReplicaSet objekta je takvo da radi na sledeći način:</a:t>
            </a:r>
          </a:p>
          <a:p>
            <a:pPr lvl="1"/>
            <a:r>
              <a:rPr lang="sr-Latn-RS" sz="2000" dirty="0">
                <a:latin typeface="+mn-lt"/>
                <a:ea typeface="+mn-ea"/>
              </a:rPr>
              <a:t>Dinamički kreira ime Pod-ova koje replicira</a:t>
            </a:r>
          </a:p>
          <a:p>
            <a:pPr lvl="1"/>
            <a:r>
              <a:rPr lang="sr-Latn-RS" sz="2000" dirty="0">
                <a:latin typeface="+mn-lt"/>
                <a:ea typeface="+mn-ea"/>
              </a:rPr>
              <a:t>Prilikom brisanja Pod-ova (downscaling) nasumično bira koji će Pod obrisati</a:t>
            </a:r>
          </a:p>
          <a:p>
            <a:pPr lvl="1"/>
            <a:r>
              <a:rPr lang="sr-Latn-RS" sz="2000" dirty="0">
                <a:latin typeface="+mn-lt"/>
                <a:ea typeface="+mn-ea"/>
              </a:rPr>
              <a:t>Prilikom brisanja ReplicaSet objekta brišu se i njemu pripadajući Pod-ovi</a:t>
            </a:r>
          </a:p>
          <a:p>
            <a:pPr lvl="1"/>
            <a:endParaRPr lang="sr-Latn-RS" sz="2000" dirty="0">
              <a:latin typeface="+mn-lt"/>
              <a:ea typeface="+mn-ea"/>
            </a:endParaRPr>
          </a:p>
          <a:p>
            <a:r>
              <a:rPr lang="sr-Latn-RS" sz="2400" dirty="0">
                <a:latin typeface="+mn-lt"/>
                <a:ea typeface="+mn-ea"/>
              </a:rPr>
              <a:t>Opet valja napomenuti da se ReplicaSet gotovo </a:t>
            </a:r>
            <a:r>
              <a:rPr lang="sr-Latn-RS" sz="2400" b="1" dirty="0">
                <a:latin typeface="+mn-lt"/>
                <a:ea typeface="+mn-ea"/>
              </a:rPr>
              <a:t>nikada ne pravi na ovaj način</a:t>
            </a:r>
            <a:r>
              <a:rPr lang="sr-Latn-RS" sz="2400" dirty="0">
                <a:latin typeface="+mn-lt"/>
                <a:ea typeface="+mn-ea"/>
              </a:rPr>
              <a:t>, to jest ne pravi se direktno.</a:t>
            </a:r>
          </a:p>
          <a:p>
            <a:endParaRPr lang="sr-Latn-RS" sz="2400" dirty="0">
              <a:latin typeface="+mn-lt"/>
              <a:ea typeface="+mn-ea"/>
            </a:endParaRPr>
          </a:p>
          <a:p>
            <a:r>
              <a:rPr lang="sr-Latn-RS" sz="2400" dirty="0">
                <a:latin typeface="+mn-lt"/>
                <a:ea typeface="+mn-ea"/>
              </a:rPr>
              <a:t>Kasnije ćemo se vratiti na ove zaključke koji se tiču rada ReplicaSet-a kada budemo govorili o pristupu i principima rada sa bazom podataka.</a:t>
            </a:r>
          </a:p>
          <a:p>
            <a:endParaRPr lang="sr-Latn-RS" sz="2400" dirty="0">
              <a:latin typeface="+mn-lt"/>
              <a:ea typeface="+mn-ea"/>
            </a:endParaRPr>
          </a:p>
          <a:p>
            <a:r>
              <a:rPr lang="sr-Latn-RS" sz="2400" dirty="0">
                <a:latin typeface="+mn-lt"/>
                <a:ea typeface="+mn-ea"/>
              </a:rPr>
              <a:t>Sledeći objekat predstavlja nadogradnju i proširenje funkcionalnosti ReplicaSet-a i zove se </a:t>
            </a:r>
            <a:r>
              <a:rPr lang="sr-Latn-RS" sz="2400" b="1" dirty="0">
                <a:latin typeface="+mn-lt"/>
                <a:ea typeface="+mn-ea"/>
              </a:rPr>
              <a:t>Deployment</a:t>
            </a: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40</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38962066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Deployment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Deployment</a:t>
            </a:r>
            <a:r>
              <a:rPr lang="sr-Latn-RS" sz="2400" dirty="0">
                <a:latin typeface="+mn-lt"/>
                <a:ea typeface="+mn-ea"/>
              </a:rPr>
              <a:t> je objekat koji se nalazi „jedan nivo iznad ReplicaSet-a“ kao što je ReplicaSet „jedan nivo iznad“ Pod-ova.</a:t>
            </a:r>
          </a:p>
          <a:p>
            <a:r>
              <a:rPr lang="sr-Latn-RS" sz="2400" i="1" dirty="0">
                <a:latin typeface="+mn-lt"/>
                <a:ea typeface="+mn-ea"/>
              </a:rPr>
              <a:t>Primer</a:t>
            </a:r>
            <a:r>
              <a:rPr lang="sr-Latn-RS" sz="2400" dirty="0">
                <a:latin typeface="+mn-lt"/>
                <a:ea typeface="+mn-ea"/>
              </a:rPr>
              <a:t>: Zamislimo da imamo ReplicaSet od 5 podova sa određenom verzijom aplikacije. Migracija sa v1 na v2 bi se vršila sledećim redosledom - RUČNO:</a:t>
            </a:r>
          </a:p>
          <a:p>
            <a:pPr lvl="1"/>
            <a:r>
              <a:rPr lang="sr-Latn-RS" sz="2000" dirty="0">
                <a:latin typeface="+mn-lt"/>
                <a:ea typeface="+mn-ea"/>
              </a:rPr>
              <a:t>Napravimo novi ReplicaSet sa verzijom aplikacije v2 i brojem replika - </a:t>
            </a:r>
            <a:r>
              <a:rPr lang="sr-Latn-RS" sz="2000" b="1" dirty="0">
                <a:latin typeface="+mn-lt"/>
                <a:ea typeface="+mn-ea"/>
              </a:rPr>
              <a:t>0</a:t>
            </a:r>
            <a:endParaRPr lang="sr-Latn-RS" sz="2000" dirty="0">
              <a:latin typeface="+mn-lt"/>
              <a:ea typeface="+mn-ea"/>
            </a:endParaRPr>
          </a:p>
          <a:p>
            <a:pPr lvl="1"/>
            <a:r>
              <a:rPr lang="sr-Latn-RS" sz="2000" dirty="0">
                <a:latin typeface="+mn-lt"/>
                <a:ea typeface="+mn-ea"/>
              </a:rPr>
              <a:t>Skaliramo (downscale) ReplicaSet sa starom verzijom (v1) na broj replika – </a:t>
            </a:r>
            <a:r>
              <a:rPr lang="sr-Latn-RS" sz="2000" b="1" dirty="0">
                <a:latin typeface="+mn-lt"/>
                <a:ea typeface="+mn-ea"/>
              </a:rPr>
              <a:t>0</a:t>
            </a:r>
            <a:endParaRPr lang="sr-Latn-RS" sz="2000" dirty="0">
              <a:latin typeface="+mn-lt"/>
              <a:ea typeface="+mn-ea"/>
            </a:endParaRPr>
          </a:p>
          <a:p>
            <a:pPr lvl="1"/>
            <a:r>
              <a:rPr lang="sr-Latn-RS" sz="2000" dirty="0">
                <a:latin typeface="+mn-lt"/>
                <a:ea typeface="+mn-ea"/>
              </a:rPr>
              <a:t>Skaliramo (upscale) ReplicaSet sa novom verzijom (v2) na očekivani broj replika – </a:t>
            </a:r>
            <a:r>
              <a:rPr lang="sr-Latn-RS" sz="2000" b="1" dirty="0">
                <a:latin typeface="+mn-lt"/>
                <a:ea typeface="+mn-ea"/>
              </a:rPr>
              <a:t>5</a:t>
            </a:r>
          </a:p>
          <a:p>
            <a:endParaRPr lang="sr-Latn-RS" sz="2400" b="1" dirty="0">
              <a:latin typeface="+mn-lt"/>
              <a:ea typeface="+mn-ea"/>
            </a:endParaRPr>
          </a:p>
          <a:p>
            <a:endParaRPr lang="sr-Latn-RS" sz="2400" b="1" dirty="0">
              <a:latin typeface="+mn-lt"/>
              <a:ea typeface="+mn-ea"/>
            </a:endParaRPr>
          </a:p>
          <a:p>
            <a:r>
              <a:rPr lang="sr-Latn-RS" sz="2400" dirty="0">
                <a:latin typeface="+mn-lt"/>
                <a:ea typeface="+mn-ea"/>
              </a:rPr>
              <a:t>Ovaj proces se naziva </a:t>
            </a:r>
            <a:r>
              <a:rPr lang="sr-Latn-RS" sz="2400" b="1" dirty="0">
                <a:latin typeface="+mn-lt"/>
                <a:ea typeface="+mn-ea"/>
              </a:rPr>
              <a:t>Rolling Update </a:t>
            </a:r>
            <a:r>
              <a:rPr lang="sr-Latn-RS" sz="2400" dirty="0">
                <a:latin typeface="+mn-lt"/>
                <a:ea typeface="+mn-ea"/>
              </a:rPr>
              <a:t>i predstavlja način rada tj. zamene verzije aplikacije</a:t>
            </a:r>
          </a:p>
          <a:p>
            <a:r>
              <a:rPr lang="sr-Latn-RS" sz="2400" dirty="0">
                <a:latin typeface="+mn-lt"/>
                <a:ea typeface="+mn-ea"/>
              </a:rPr>
              <a:t>Deployment tip objekta uz repliciranje ujedno može da radi i Rolling Update ukoliko za time postoji potreba.</a:t>
            </a: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41</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91" y="86597"/>
            <a:ext cx="869285" cy="842120"/>
          </a:xfrm>
          <a:prstGeom prst="rect">
            <a:avLst/>
          </a:prstGeom>
        </p:spPr>
      </p:pic>
      <p:sp>
        <p:nvSpPr>
          <p:cNvPr id="2" name="Rectangle 1">
            <a:extLst>
              <a:ext uri="{FF2B5EF4-FFF2-40B4-BE49-F238E27FC236}">
                <a16:creationId xmlns:a16="http://schemas.microsoft.com/office/drawing/2014/main" id="{4AE0BE08-D3BC-4861-9A73-120EAA41F018}"/>
              </a:ext>
            </a:extLst>
          </p:cNvPr>
          <p:cNvSpPr/>
          <p:nvPr/>
        </p:nvSpPr>
        <p:spPr>
          <a:xfrm>
            <a:off x="184982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F3FDB2-8C28-4C2F-BD19-890C8978BA8D}"/>
              </a:ext>
            </a:extLst>
          </p:cNvPr>
          <p:cNvSpPr/>
          <p:nvPr/>
        </p:nvSpPr>
        <p:spPr>
          <a:xfrm>
            <a:off x="335280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7598C4-CDD9-4778-9AA4-F66484427A87}"/>
              </a:ext>
            </a:extLst>
          </p:cNvPr>
          <p:cNvSpPr/>
          <p:nvPr/>
        </p:nvSpPr>
        <p:spPr>
          <a:xfrm>
            <a:off x="485578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62C002-63AD-469B-9DD0-621889E63CDE}"/>
              </a:ext>
            </a:extLst>
          </p:cNvPr>
          <p:cNvSpPr/>
          <p:nvPr/>
        </p:nvSpPr>
        <p:spPr>
          <a:xfrm>
            <a:off x="786174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0F7A6A-351B-44D7-AB44-241D775B8E6D}"/>
              </a:ext>
            </a:extLst>
          </p:cNvPr>
          <p:cNvSpPr/>
          <p:nvPr/>
        </p:nvSpPr>
        <p:spPr>
          <a:xfrm>
            <a:off x="635876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F5639-4F84-44C9-938D-8573C9E2345E}"/>
              </a:ext>
            </a:extLst>
          </p:cNvPr>
          <p:cNvSpPr txBox="1"/>
          <p:nvPr/>
        </p:nvSpPr>
        <p:spPr>
          <a:xfrm>
            <a:off x="388884" y="3514247"/>
            <a:ext cx="1418895" cy="369332"/>
          </a:xfrm>
          <a:prstGeom prst="rect">
            <a:avLst/>
          </a:prstGeom>
          <a:noFill/>
        </p:spPr>
        <p:txBody>
          <a:bodyPr wrap="square" rtlCol="0">
            <a:spAutoFit/>
          </a:bodyPr>
          <a:lstStyle/>
          <a:p>
            <a:r>
              <a:rPr lang="sr-Latn-RS" dirty="0"/>
              <a:t>Rep. Set: v1</a:t>
            </a:r>
            <a:endParaRPr lang="en-US" dirty="0"/>
          </a:p>
        </p:txBody>
      </p:sp>
      <p:sp>
        <p:nvSpPr>
          <p:cNvPr id="20" name="TextBox 19">
            <a:extLst>
              <a:ext uri="{FF2B5EF4-FFF2-40B4-BE49-F238E27FC236}">
                <a16:creationId xmlns:a16="http://schemas.microsoft.com/office/drawing/2014/main" id="{394BA8BF-1AB6-4F15-BF37-83A861BFEDEF}"/>
              </a:ext>
            </a:extLst>
          </p:cNvPr>
          <p:cNvSpPr txBox="1"/>
          <p:nvPr/>
        </p:nvSpPr>
        <p:spPr>
          <a:xfrm>
            <a:off x="388883" y="3970176"/>
            <a:ext cx="1418895" cy="369332"/>
          </a:xfrm>
          <a:prstGeom prst="rect">
            <a:avLst/>
          </a:prstGeom>
          <a:noFill/>
        </p:spPr>
        <p:txBody>
          <a:bodyPr wrap="square" rtlCol="0">
            <a:spAutoFit/>
          </a:bodyPr>
          <a:lstStyle/>
          <a:p>
            <a:r>
              <a:rPr lang="sr-Latn-RS" dirty="0"/>
              <a:t>Rep. Set: v2</a:t>
            </a:r>
            <a:endParaRPr lang="en-US" dirty="0"/>
          </a:p>
        </p:txBody>
      </p:sp>
      <p:sp>
        <p:nvSpPr>
          <p:cNvPr id="21" name="Rectangle 20">
            <a:extLst>
              <a:ext uri="{FF2B5EF4-FFF2-40B4-BE49-F238E27FC236}">
                <a16:creationId xmlns:a16="http://schemas.microsoft.com/office/drawing/2014/main" id="{B03B295A-28B4-42AD-A1AF-9D2C59C75459}"/>
              </a:ext>
            </a:extLst>
          </p:cNvPr>
          <p:cNvSpPr/>
          <p:nvPr/>
        </p:nvSpPr>
        <p:spPr>
          <a:xfrm>
            <a:off x="184982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2CE26D9-A802-430C-B41F-C66CE320CF4D}"/>
              </a:ext>
            </a:extLst>
          </p:cNvPr>
          <p:cNvSpPr/>
          <p:nvPr/>
        </p:nvSpPr>
        <p:spPr>
          <a:xfrm>
            <a:off x="335280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3EF2EB-1C15-422E-9621-E31326434C48}"/>
              </a:ext>
            </a:extLst>
          </p:cNvPr>
          <p:cNvSpPr/>
          <p:nvPr/>
        </p:nvSpPr>
        <p:spPr>
          <a:xfrm>
            <a:off x="485578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A55BAF-2BCC-4208-8816-E9C722A2ABA0}"/>
              </a:ext>
            </a:extLst>
          </p:cNvPr>
          <p:cNvSpPr/>
          <p:nvPr/>
        </p:nvSpPr>
        <p:spPr>
          <a:xfrm>
            <a:off x="786174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DFB457-7EBD-4C8B-ACA2-5C1D31BBCD22}"/>
              </a:ext>
            </a:extLst>
          </p:cNvPr>
          <p:cNvSpPr/>
          <p:nvPr/>
        </p:nvSpPr>
        <p:spPr>
          <a:xfrm>
            <a:off x="635876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088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19"/>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 nodeType="after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 nodeType="afterEffect">
                                  <p:stCondLst>
                                    <p:cond delay="0"/>
                                  </p:stCondLst>
                                  <p:childTnLst>
                                    <p:set>
                                      <p:cBhvr>
                                        <p:cTn id="46" dur="1" fill="hold">
                                          <p:stCondLst>
                                            <p:cond delay="0"/>
                                          </p:stCondLst>
                                        </p:cTn>
                                        <p:tgtEl>
                                          <p:spTgt spid="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4" end="4"/>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P spid="17" grpId="0" animBg="1"/>
      <p:bldP spid="17" grpId="1" animBg="1"/>
      <p:bldP spid="18" grpId="0" animBg="1"/>
      <p:bldP spid="18" grpId="1" animBg="1"/>
      <p:bldP spid="19" grpId="0" animBg="1"/>
      <p:bldP spid="19" grpId="1" animBg="1"/>
      <p:bldP spid="5" grpId="0"/>
      <p:bldP spid="20" grpId="0"/>
      <p:bldP spid="21" grpId="0" animBg="1"/>
      <p:bldP spid="22" grpId="0" animBg="1"/>
      <p:bldP spid="23" grpId="0" animBg="1"/>
      <p:bldP spid="24"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imperativno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Za razliku od ReplicaSet-a koji smo kreirali samo deklarativno, Deployment objekat možemo kreirati na oba načina. Primer kreiranja Deployment-a imperativno je:</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smo kreirali Deployment objekat imena „</a:t>
            </a:r>
            <a:r>
              <a:rPr lang="sr-Latn-RS" sz="2400" b="1" dirty="0">
                <a:latin typeface="+mn-lt"/>
                <a:ea typeface="+mn-ea"/>
              </a:rPr>
              <a:t>my-nginx-deployment</a:t>
            </a:r>
            <a:r>
              <a:rPr lang="sr-Latn-RS" sz="2400" dirty="0">
                <a:latin typeface="+mn-lt"/>
                <a:ea typeface="+mn-ea"/>
              </a:rPr>
              <a:t>“ implicitno smo kreirali i jedan ReplicaSet koji replicira 3 Pod-a</a:t>
            </a:r>
          </a:p>
          <a:p>
            <a:endParaRPr lang="sr-Latn-RS" sz="2400" dirty="0">
              <a:latin typeface="+mn-lt"/>
              <a:ea typeface="+mn-ea"/>
            </a:endParaRPr>
          </a:p>
          <a:p>
            <a:r>
              <a:rPr lang="sr-Latn-RS" sz="2400" dirty="0">
                <a:latin typeface="+mn-lt"/>
                <a:ea typeface="+mn-ea"/>
              </a:rPr>
              <a:t>Ako proverimo sve postojeće Deployment-e, videćemo i naš deployment:</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42</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A2C28EA7-C3D3-4B7A-87E8-CD0A4768529B}"/>
              </a:ext>
            </a:extLst>
          </p:cNvPr>
          <p:cNvPicPr>
            <a:picLocks noChangeAspect="1"/>
          </p:cNvPicPr>
          <p:nvPr/>
        </p:nvPicPr>
        <p:blipFill>
          <a:blip r:embed="rId4"/>
          <a:stretch>
            <a:fillRect/>
          </a:stretch>
        </p:blipFill>
        <p:spPr>
          <a:xfrm>
            <a:off x="1004177" y="1906785"/>
            <a:ext cx="10183646" cy="247685"/>
          </a:xfrm>
          <a:prstGeom prst="rect">
            <a:avLst/>
          </a:prstGeom>
        </p:spPr>
      </p:pic>
      <p:pic>
        <p:nvPicPr>
          <p:cNvPr id="17" name="Picture 16">
            <a:extLst>
              <a:ext uri="{FF2B5EF4-FFF2-40B4-BE49-F238E27FC236}">
                <a16:creationId xmlns:a16="http://schemas.microsoft.com/office/drawing/2014/main" id="{ED74BADC-284C-4F45-86AC-068C240C3F78}"/>
              </a:ext>
            </a:extLst>
          </p:cNvPr>
          <p:cNvPicPr>
            <a:picLocks noChangeAspect="1"/>
          </p:cNvPicPr>
          <p:nvPr/>
        </p:nvPicPr>
        <p:blipFill>
          <a:blip r:embed="rId5"/>
          <a:stretch>
            <a:fillRect/>
          </a:stretch>
        </p:blipFill>
        <p:spPr>
          <a:xfrm>
            <a:off x="1556704" y="4547105"/>
            <a:ext cx="9078592" cy="1295581"/>
          </a:xfrm>
          <a:prstGeom prst="rect">
            <a:avLst/>
          </a:prstGeom>
        </p:spPr>
      </p:pic>
      <p:sp>
        <p:nvSpPr>
          <p:cNvPr id="18" name="Arrow: Right 17">
            <a:extLst>
              <a:ext uri="{FF2B5EF4-FFF2-40B4-BE49-F238E27FC236}">
                <a16:creationId xmlns:a16="http://schemas.microsoft.com/office/drawing/2014/main" id="{AB4C8A1E-7D94-415F-88EC-35CD0DFD6997}"/>
              </a:ext>
            </a:extLst>
          </p:cNvPr>
          <p:cNvSpPr/>
          <p:nvPr/>
        </p:nvSpPr>
        <p:spPr>
          <a:xfrm>
            <a:off x="904875" y="5591175"/>
            <a:ext cx="651829" cy="2476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7787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imenovanje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Imenovanje implicitno kreiranog ReplicaSet-a u ovom slučaju vrši se kao:</a:t>
            </a:r>
          </a:p>
          <a:p>
            <a:pPr marL="0" indent="0" algn="ctr">
              <a:buNone/>
            </a:pPr>
            <a:r>
              <a:rPr lang="sr-Latn-RS" sz="2400" b="1" dirty="0">
                <a:latin typeface="+mn-lt"/>
                <a:ea typeface="+mn-ea"/>
              </a:rPr>
              <a:t>&lt;Ime Deployment-a&gt; + ID1</a:t>
            </a:r>
          </a:p>
          <a:p>
            <a:r>
              <a:rPr lang="sr-Latn-RS" sz="2400" dirty="0">
                <a:latin typeface="+mn-lt"/>
                <a:ea typeface="+mn-ea"/>
              </a:rPr>
              <a:t>Ako proverimo sve ReplicaSet-ove videćemo: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r>
              <a:rPr lang="sr-Latn-RS" sz="2400" dirty="0">
                <a:latin typeface="+mn-lt"/>
                <a:ea typeface="+mn-ea"/>
              </a:rPr>
              <a:t>A imenovanje Pod-ova se vrši dodavanjem još jednog identifikatora na kraju</a:t>
            </a: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43</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16" name="Picture 15">
            <a:extLst>
              <a:ext uri="{FF2B5EF4-FFF2-40B4-BE49-F238E27FC236}">
                <a16:creationId xmlns:a16="http://schemas.microsoft.com/office/drawing/2014/main" id="{29E4D472-2503-4EB7-8F59-6E234C88B7EA}"/>
              </a:ext>
            </a:extLst>
          </p:cNvPr>
          <p:cNvPicPr>
            <a:picLocks noChangeAspect="1"/>
          </p:cNvPicPr>
          <p:nvPr/>
        </p:nvPicPr>
        <p:blipFill>
          <a:blip r:embed="rId4"/>
          <a:stretch>
            <a:fillRect/>
          </a:stretch>
        </p:blipFill>
        <p:spPr>
          <a:xfrm>
            <a:off x="1174127" y="2423992"/>
            <a:ext cx="9840698" cy="1724266"/>
          </a:xfrm>
          <a:prstGeom prst="rect">
            <a:avLst/>
          </a:prstGeom>
        </p:spPr>
      </p:pic>
      <p:sp>
        <p:nvSpPr>
          <p:cNvPr id="19" name="Arrow: Right 18">
            <a:extLst>
              <a:ext uri="{FF2B5EF4-FFF2-40B4-BE49-F238E27FC236}">
                <a16:creationId xmlns:a16="http://schemas.microsoft.com/office/drawing/2014/main" id="{F44AAB4B-A40F-4D3E-9E46-6DDC4FCFD64B}"/>
              </a:ext>
            </a:extLst>
          </p:cNvPr>
          <p:cNvSpPr/>
          <p:nvPr/>
        </p:nvSpPr>
        <p:spPr>
          <a:xfrm>
            <a:off x="523875" y="3924300"/>
            <a:ext cx="650252" cy="223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B18DC88-1A44-49C5-89BF-309422BBD83E}"/>
              </a:ext>
            </a:extLst>
          </p:cNvPr>
          <p:cNvCxnSpPr/>
          <p:nvPr/>
        </p:nvCxnSpPr>
        <p:spPr>
          <a:xfrm>
            <a:off x="3857625" y="414825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0A1DD74E-FD5E-4272-967B-59950210BF3A}"/>
              </a:ext>
            </a:extLst>
          </p:cNvPr>
          <p:cNvPicPr>
            <a:picLocks noChangeAspect="1"/>
          </p:cNvPicPr>
          <p:nvPr/>
        </p:nvPicPr>
        <p:blipFill>
          <a:blip r:embed="rId5"/>
          <a:stretch>
            <a:fillRect/>
          </a:stretch>
        </p:blipFill>
        <p:spPr>
          <a:xfrm>
            <a:off x="1174128" y="4771362"/>
            <a:ext cx="9843744" cy="1930952"/>
          </a:xfrm>
          <a:prstGeom prst="rect">
            <a:avLst/>
          </a:prstGeom>
        </p:spPr>
      </p:pic>
      <p:cxnSp>
        <p:nvCxnSpPr>
          <p:cNvPr id="24" name="Straight Connector 23">
            <a:extLst>
              <a:ext uri="{FF2B5EF4-FFF2-40B4-BE49-F238E27FC236}">
                <a16:creationId xmlns:a16="http://schemas.microsoft.com/office/drawing/2014/main" id="{D6E56ABC-21B2-423A-BF46-A3223C4FB649}"/>
              </a:ext>
            </a:extLst>
          </p:cNvPr>
          <p:cNvCxnSpPr/>
          <p:nvPr/>
        </p:nvCxnSpPr>
        <p:spPr>
          <a:xfrm>
            <a:off x="3348037" y="6215183"/>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2D86FEB5-DB54-4221-BD2B-4A7B1B6531A9}"/>
              </a:ext>
            </a:extLst>
          </p:cNvPr>
          <p:cNvCxnSpPr/>
          <p:nvPr/>
        </p:nvCxnSpPr>
        <p:spPr>
          <a:xfrm>
            <a:off x="3348037" y="645330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6018FACD-DA3A-4A0F-A130-9ED5722828C0}"/>
              </a:ext>
            </a:extLst>
          </p:cNvPr>
          <p:cNvCxnSpPr/>
          <p:nvPr/>
        </p:nvCxnSpPr>
        <p:spPr>
          <a:xfrm>
            <a:off x="3348037" y="6666570"/>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2F6D62AA-D501-4259-B34B-556D30037ED2}"/>
              </a:ext>
            </a:extLst>
          </p:cNvPr>
          <p:cNvSpPr/>
          <p:nvPr/>
        </p:nvSpPr>
        <p:spPr>
          <a:xfrm>
            <a:off x="4672012" y="5962650"/>
            <a:ext cx="685800" cy="72761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1136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Deklarativni pristup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Deklarativno kreiranje Deployment objekta je nešto što se u praksi sreće najčešće.</a:t>
            </a:r>
          </a:p>
          <a:p>
            <a:r>
              <a:rPr lang="sr-Latn-RS" sz="2400" dirty="0">
                <a:latin typeface="+mn-lt"/>
                <a:ea typeface="+mn-ea"/>
              </a:rPr>
              <a:t>Odgovarajući .yaml fajl izgleda:</a:t>
            </a:r>
          </a:p>
          <a:p>
            <a:endParaRPr lang="sr-Latn-RS" sz="2400" dirty="0">
              <a:latin typeface="+mn-lt"/>
              <a:ea typeface="+mn-ea"/>
            </a:endParaRPr>
          </a:p>
          <a:p>
            <a:r>
              <a:rPr lang="sr-Latn-RS" sz="2400" dirty="0">
                <a:latin typeface="+mn-lt"/>
                <a:ea typeface="+mn-ea"/>
              </a:rPr>
              <a:t>Kao što se vidi nema neke drastične razlike u odnosu na</a:t>
            </a:r>
            <a:br>
              <a:rPr lang="sr-Latn-RS" sz="2400" dirty="0">
                <a:latin typeface="+mn-lt"/>
                <a:ea typeface="+mn-ea"/>
              </a:rPr>
            </a:br>
            <a:r>
              <a:rPr lang="sr-Latn-RS" sz="2400" dirty="0">
                <a:latin typeface="+mn-lt"/>
                <a:ea typeface="+mn-ea"/>
              </a:rPr>
              <a:t>ReplicaSet objekat tj. njegov .yaml fajl</a:t>
            </a:r>
          </a:p>
          <a:p>
            <a:endParaRPr lang="sr-Latn-RS" sz="2400" dirty="0">
              <a:latin typeface="+mn-lt"/>
              <a:ea typeface="+mn-ea"/>
            </a:endParaRPr>
          </a:p>
          <a:p>
            <a:r>
              <a:rPr lang="sr-Latn-RS" sz="2400" dirty="0">
                <a:latin typeface="+mn-lt"/>
                <a:ea typeface="+mn-ea"/>
              </a:rPr>
              <a:t>Komanda za pokretanje je veoma slična prethodnoj:</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sam kreirao Deployment, ReplicaSet i 3 Poda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44</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E5263046-9E58-46CE-816A-EFD9FBF297FF}"/>
              </a:ext>
            </a:extLst>
          </p:cNvPr>
          <p:cNvPicPr>
            <a:picLocks noChangeAspect="1"/>
          </p:cNvPicPr>
          <p:nvPr/>
        </p:nvPicPr>
        <p:blipFill>
          <a:blip r:embed="rId4"/>
          <a:stretch>
            <a:fillRect/>
          </a:stretch>
        </p:blipFill>
        <p:spPr>
          <a:xfrm>
            <a:off x="8234675" y="2076611"/>
            <a:ext cx="2981741" cy="4305901"/>
          </a:xfrm>
          <a:prstGeom prst="rect">
            <a:avLst/>
          </a:prstGeom>
        </p:spPr>
      </p:pic>
      <p:pic>
        <p:nvPicPr>
          <p:cNvPr id="18" name="Picture 17">
            <a:extLst>
              <a:ext uri="{FF2B5EF4-FFF2-40B4-BE49-F238E27FC236}">
                <a16:creationId xmlns:a16="http://schemas.microsoft.com/office/drawing/2014/main" id="{FDE4FEBC-3D68-4BC4-9E1C-5E770DEE1FC8}"/>
              </a:ext>
            </a:extLst>
          </p:cNvPr>
          <p:cNvPicPr>
            <a:picLocks noChangeAspect="1"/>
          </p:cNvPicPr>
          <p:nvPr/>
        </p:nvPicPr>
        <p:blipFill>
          <a:blip r:embed="rId5"/>
          <a:stretch>
            <a:fillRect/>
          </a:stretch>
        </p:blipFill>
        <p:spPr>
          <a:xfrm>
            <a:off x="975584" y="4038563"/>
            <a:ext cx="6373114" cy="533474"/>
          </a:xfrm>
          <a:prstGeom prst="rect">
            <a:avLst/>
          </a:prstGeom>
        </p:spPr>
      </p:pic>
    </p:spTree>
    <p:extLst>
      <p:ext uri="{BB962C8B-B14F-4D97-AF65-F5344CB8AC3E}">
        <p14:creationId xmlns:p14="http://schemas.microsoft.com/office/powerpoint/2010/main" val="1020362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Ukoliko posmatram dosadašnji način manipulacije k8s-a koji nazivam „deklarativni“ zaista je u pitanju „polu-deklarativni“ pristup.</a:t>
            </a:r>
          </a:p>
          <a:p>
            <a:r>
              <a:rPr lang="sr-Latn-RS" sz="2400" dirty="0">
                <a:latin typeface="+mn-lt"/>
                <a:ea typeface="+mn-ea"/>
              </a:rPr>
              <a:t>Ako promenim .yaml fajl i spustim broj replicas sa 3 na 1, na primer, nakon komande</a:t>
            </a:r>
            <a:br>
              <a:rPr lang="sr-Latn-RS" sz="2400" dirty="0">
                <a:latin typeface="+mn-lt"/>
                <a:ea typeface="+mn-ea"/>
              </a:rPr>
            </a:br>
            <a:r>
              <a:rPr lang="sr-Latn-RS" sz="2400" i="1" dirty="0">
                <a:highlight>
                  <a:srgbClr val="C0C0C0"/>
                </a:highlight>
                <a:latin typeface="+mn-lt"/>
                <a:ea typeface="+mn-ea"/>
              </a:rPr>
              <a:t>kubectl create –f ...</a:t>
            </a:r>
            <a:br>
              <a:rPr lang="sr-Latn-RS" sz="2400" i="1" dirty="0">
                <a:latin typeface="+mn-lt"/>
                <a:ea typeface="+mn-ea"/>
              </a:rPr>
            </a:br>
            <a:br>
              <a:rPr lang="sr-Latn-RS" sz="2400" i="1" dirty="0">
                <a:latin typeface="+mn-lt"/>
                <a:ea typeface="+mn-ea"/>
              </a:rPr>
            </a:br>
            <a:r>
              <a:rPr lang="sr-Latn-RS" sz="2400" dirty="0">
                <a:latin typeface="+mn-lt"/>
                <a:ea typeface="+mn-ea"/>
              </a:rPr>
              <a:t>dobiću grešku da je u pitanju deployment sa već postojećim imenom i da ne mogu da kreiram novi.</a:t>
            </a:r>
          </a:p>
          <a:p>
            <a:endParaRPr lang="sr-Latn-RS" sz="2400" dirty="0">
              <a:latin typeface="+mn-lt"/>
              <a:ea typeface="+mn-ea"/>
            </a:endParaRPr>
          </a:p>
          <a:p>
            <a:r>
              <a:rPr lang="sr-Latn-RS" sz="2400" dirty="0">
                <a:latin typeface="+mn-lt"/>
                <a:ea typeface="+mn-ea"/>
              </a:rPr>
              <a:t>To bi značilo da moram da znam diferencijal između stvarnog stanja u klasteru i mog krajnjeg tj. željenog stanja. U ovom slučaju, to bi bio nekakav „update“ postojećeg Deployment objekta pa bi odgovarajuća komanda verovatno bila</a:t>
            </a:r>
            <a:br>
              <a:rPr lang="sr-Latn-RS" sz="2400" dirty="0">
                <a:latin typeface="+mn-lt"/>
                <a:ea typeface="+mn-ea"/>
              </a:rPr>
            </a:br>
            <a:br>
              <a:rPr lang="sr-Latn-RS" sz="2400" dirty="0">
                <a:latin typeface="+mn-lt"/>
                <a:ea typeface="+mn-ea"/>
              </a:rPr>
            </a:br>
            <a:r>
              <a:rPr lang="sr-Latn-RS" sz="2400" i="1" dirty="0">
                <a:highlight>
                  <a:srgbClr val="C0C0C0"/>
                </a:highlight>
                <a:latin typeface="+mn-lt"/>
                <a:ea typeface="+mn-ea"/>
              </a:rPr>
              <a:t>kubeclt edit –f ...     </a:t>
            </a:r>
            <a:r>
              <a:rPr lang="sr-Latn-RS" sz="2400" dirty="0">
                <a:latin typeface="+mn-lt"/>
                <a:ea typeface="+mn-ea"/>
              </a:rPr>
              <a:t>ili u slučaju brisanja </a:t>
            </a:r>
            <a:r>
              <a:rPr lang="sr-Latn-RS" sz="2400" i="1" dirty="0">
                <a:highlight>
                  <a:srgbClr val="C0C0C0"/>
                </a:highlight>
                <a:latin typeface="+mn-lt"/>
                <a:ea typeface="+mn-ea"/>
              </a:rPr>
              <a:t>kubectl delete –f ...</a:t>
            </a:r>
            <a:br>
              <a:rPr lang="sr-Latn-RS" sz="2400" i="1" dirty="0">
                <a:latin typeface="+mn-lt"/>
                <a:ea typeface="+mn-ea"/>
              </a:rPr>
            </a:br>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45</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0696487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Pravi deklarativni pristup bi glasio: „Evo ti .yaml fajl, ovo je moje očekivanje, a K8s engine neka sam zaključi da li ima ili nema deploymenta, da li treba ili ne treba da radi update, da li treba postojeći ReplicaSet da upscale-uje ili downscale-uje i slično“.</a:t>
            </a:r>
          </a:p>
          <a:p>
            <a:endParaRPr lang="sr-Latn-RS" sz="2400" i="1" dirty="0">
              <a:latin typeface="+mn-lt"/>
              <a:ea typeface="+mn-ea"/>
            </a:endParaRPr>
          </a:p>
          <a:p>
            <a:r>
              <a:rPr lang="sr-Latn-RS" sz="2400" dirty="0">
                <a:latin typeface="+mn-lt"/>
                <a:ea typeface="+mn-ea"/>
              </a:rPr>
              <a:t>Ovo se veoma lako postiže pomoću komande:</a:t>
            </a:r>
          </a:p>
          <a:p>
            <a:pPr marL="0" indent="0" algn="ctr">
              <a:buNone/>
            </a:pPr>
            <a:r>
              <a:rPr lang="sr-Latn-RS" sz="2400" b="1" i="1" dirty="0">
                <a:latin typeface="+mn-lt"/>
                <a:ea typeface="+mn-ea"/>
              </a:rPr>
              <a:t>kubectl apply –f &lt;path to yaml file&gt;</a:t>
            </a:r>
            <a:br>
              <a:rPr lang="sr-Latn-RS" sz="2400" i="1" dirty="0">
                <a:latin typeface="+mn-lt"/>
                <a:ea typeface="+mn-ea"/>
              </a:rPr>
            </a:br>
            <a:endParaRPr lang="sr-Latn-RS" sz="2400" dirty="0">
              <a:highlight>
                <a:srgbClr val="C0C0C0"/>
              </a:highlight>
              <a:latin typeface="+mn-lt"/>
              <a:ea typeface="+mn-ea"/>
            </a:endParaRPr>
          </a:p>
          <a:p>
            <a:r>
              <a:rPr lang="sr-Latn-RS" sz="2400" dirty="0">
                <a:latin typeface="+mn-lt"/>
                <a:ea typeface="+mn-ea"/>
              </a:rPr>
              <a:t>Na ovaj način K8s engine sam razaznaje šta je potrebno uraditi sa cluster-om i pruža nam puni potencijal korišćenja platforme na pravi deklarativni način.</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46</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4989182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se osvrnemo na arhitekturu K8s klastera, rekli smo da na svakom Worker node-u postoji komponenta koja se zove K-Proxy i pomenuli smo da postoji nekakav koncept </a:t>
            </a:r>
            <a:r>
              <a:rPr lang="sr-Latn-RS" sz="2400" b="1" dirty="0">
                <a:latin typeface="+mn-lt"/>
                <a:ea typeface="+mn-ea"/>
              </a:rPr>
              <a:t>Service-a</a:t>
            </a:r>
            <a:r>
              <a:rPr lang="sr-Latn-RS" sz="2400" dirty="0">
                <a:latin typeface="+mn-lt"/>
                <a:ea typeface="+mn-ea"/>
              </a:rPr>
              <a:t> na kubernetesu.</a:t>
            </a:r>
          </a:p>
          <a:p>
            <a:r>
              <a:rPr lang="sr-Latn-RS" sz="2400" b="1" dirty="0">
                <a:latin typeface="+mn-lt"/>
                <a:ea typeface="+mn-ea"/>
              </a:rPr>
              <a:t>Service</a:t>
            </a:r>
            <a:r>
              <a:rPr lang="sr-Latn-RS" sz="2400" dirty="0">
                <a:latin typeface="+mn-lt"/>
                <a:ea typeface="+mn-ea"/>
              </a:rPr>
              <a:t> je način kako sve Pod-ove određenog kriterijuma staviti pod isti mrežni proxy i kako im uspešno pristupati.</a:t>
            </a:r>
          </a:p>
          <a:p>
            <a:endParaRPr lang="sr-Latn-RS" sz="2400" b="1" dirty="0">
              <a:latin typeface="+mn-lt"/>
              <a:ea typeface="+mn-ea"/>
            </a:endParaRPr>
          </a:p>
          <a:p>
            <a:r>
              <a:rPr lang="sr-Latn-RS" sz="2400" dirty="0">
                <a:latin typeface="+mn-lt"/>
                <a:ea typeface="+mn-ea"/>
              </a:rPr>
              <a:t>Zamislimo da imamo Deployment objekat sa 3 replicirana Pod-a u ReplicaSet-u koji u sebi sadrže tj. vrte NGiNX aplikaciju (stateless). Svaki od Pod-ova ima svoju IP adresu i na relativno jednostavan način možemo vršiti balansiranje između 3 IP adrese.</a:t>
            </a:r>
          </a:p>
          <a:p>
            <a:endParaRPr lang="sr-Latn-RS" sz="2400" dirty="0">
              <a:latin typeface="+mn-lt"/>
              <a:ea typeface="+mn-ea"/>
            </a:endParaRPr>
          </a:p>
          <a:p>
            <a:r>
              <a:rPr lang="sr-Latn-RS" sz="2400" dirty="0">
                <a:latin typeface="+mn-lt"/>
                <a:ea typeface="+mn-ea"/>
              </a:rPr>
              <a:t>Šta se desi kada se Deployment downsize-uje na 2 ili na 1 repliku? Ili kada se podigne na 5 ili 6 replika? Kako napraviti pametan „balanser“ koji će preusmeravati poruke na dinamički set Pod-ova (koji se elastično skalira u vremenu)? Odgovor - </a:t>
            </a:r>
            <a:r>
              <a:rPr lang="sr-Latn-RS" sz="2400" b="1" dirty="0">
                <a:latin typeface="+mn-lt"/>
                <a:ea typeface="+mn-ea"/>
              </a:rPr>
              <a:t>Service</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47</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4378878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imamo 4 replicirana Pod-a koje želimo da objedinimo jednim endpoint-om tj. jednim servisom, ideja jeste da ta 4 Pod-a imaju nepromenjene IP adrese (zbog balansiranja) – zato postoji koncept Pause kontejnera</a:t>
            </a:r>
          </a:p>
          <a:p>
            <a:endParaRPr lang="sr-Latn-RS" sz="2400" dirty="0">
              <a:latin typeface="+mn-lt"/>
              <a:ea typeface="+mn-ea"/>
            </a:endParaRPr>
          </a:p>
          <a:p>
            <a:r>
              <a:rPr lang="sr-Latn-RS" sz="2400" dirty="0">
                <a:latin typeface="+mn-lt"/>
                <a:ea typeface="+mn-ea"/>
              </a:rPr>
              <a:t>Servis se </a:t>
            </a:r>
            <a:r>
              <a:rPr lang="sr-Latn-RS" sz="2400" b="1" dirty="0">
                <a:latin typeface="+mn-lt"/>
                <a:ea typeface="+mn-ea"/>
              </a:rPr>
              <a:t>uvezuje sa Pod</a:t>
            </a:r>
            <a:r>
              <a:rPr lang="sr-Latn-RS" sz="2400" dirty="0">
                <a:latin typeface="+mn-lt"/>
                <a:ea typeface="+mn-ea"/>
              </a:rPr>
              <a:t>-ovima (ne Deployment-om, ne ReplicaSet-om).</a:t>
            </a:r>
          </a:p>
          <a:p>
            <a:r>
              <a:rPr lang="sr-Latn-RS" sz="2400" dirty="0">
                <a:latin typeface="+mn-lt"/>
                <a:ea typeface="+mn-ea"/>
              </a:rPr>
              <a:t>Uvezivanje se vrši pomoću </a:t>
            </a:r>
            <a:r>
              <a:rPr lang="sr-Latn-RS" sz="2400" u="sng" dirty="0">
                <a:latin typeface="+mn-lt"/>
                <a:ea typeface="+mn-ea"/>
              </a:rPr>
              <a:t>selektora</a:t>
            </a:r>
            <a:r>
              <a:rPr lang="sr-Latn-RS" sz="2400" dirty="0">
                <a:latin typeface="+mn-lt"/>
                <a:ea typeface="+mn-ea"/>
              </a:rPr>
              <a:t> i </a:t>
            </a:r>
            <a:r>
              <a:rPr lang="sr-Latn-RS" sz="2400" u="sng" dirty="0">
                <a:latin typeface="+mn-lt"/>
                <a:ea typeface="+mn-ea"/>
              </a:rPr>
              <a:t>labela</a:t>
            </a:r>
            <a:r>
              <a:rPr lang="sr-Latn-RS" sz="2400" dirty="0">
                <a:latin typeface="+mn-lt"/>
                <a:ea typeface="+mn-ea"/>
              </a:rPr>
              <a:t> (videli smo već na primerima).</a:t>
            </a:r>
          </a:p>
          <a:p>
            <a:pPr lvl="1"/>
            <a:r>
              <a:rPr lang="sr-Latn-RS" sz="2000" dirty="0">
                <a:latin typeface="+mn-lt"/>
                <a:ea typeface="+mn-ea"/>
              </a:rPr>
              <a:t>Ovo važi za deklarativni pristup (kada pišemo .yaml fajlove za Deployment / ReplicaSet)</a:t>
            </a:r>
          </a:p>
          <a:p>
            <a:pPr lvl="1"/>
            <a:endParaRPr lang="sr-Latn-RS" sz="2000" dirty="0">
              <a:latin typeface="+mn-lt"/>
              <a:ea typeface="+mn-ea"/>
            </a:endParaRPr>
          </a:p>
          <a:p>
            <a:r>
              <a:rPr lang="sr-Latn-RS" sz="2400" dirty="0">
                <a:latin typeface="+mn-lt"/>
                <a:ea typeface="+mn-ea"/>
              </a:rPr>
              <a:t>Postoji i imperativan način kreiranja servisa kroz komandu „</a:t>
            </a:r>
            <a:r>
              <a:rPr lang="sr-Latn-RS" sz="2400" b="1" i="1" dirty="0">
                <a:latin typeface="+mn-lt"/>
                <a:ea typeface="+mn-ea"/>
              </a:rPr>
              <a:t>kubectl expose ...</a:t>
            </a:r>
            <a:r>
              <a:rPr lang="sr-Latn-RS" sz="2400" i="1" dirty="0">
                <a:latin typeface="+mn-lt"/>
                <a:ea typeface="+mn-ea"/>
              </a:rPr>
              <a:t>“ </a:t>
            </a:r>
            <a:r>
              <a:rPr lang="sr-Latn-RS" sz="2400" dirty="0">
                <a:latin typeface="+mn-lt"/>
                <a:ea typeface="+mn-ea"/>
              </a:rPr>
              <a:t>ali preporučeni način kako ćemo mi praviti servise jeste - .yaml fajlovi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48</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5180729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tipovi servisa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Postoji nekoliko tipova koji se mogu setovati prilikom kreiranja Service objekta</a:t>
            </a:r>
          </a:p>
          <a:p>
            <a:pPr marL="1143000"/>
            <a:r>
              <a:rPr lang="sr-Latn-RS" sz="2400" b="1" dirty="0">
                <a:latin typeface="+mn-lt"/>
                <a:ea typeface="+mn-ea"/>
              </a:rPr>
              <a:t>ClusterIP</a:t>
            </a:r>
          </a:p>
          <a:p>
            <a:pPr marL="1600200" lvl="1"/>
            <a:r>
              <a:rPr lang="sr-Latn-RS" sz="2000" b="1" dirty="0"/>
              <a:t>Headless</a:t>
            </a:r>
            <a:endParaRPr lang="sr-Latn-RS" sz="2000" b="1" dirty="0">
              <a:latin typeface="+mn-lt"/>
              <a:ea typeface="+mn-ea"/>
            </a:endParaRPr>
          </a:p>
          <a:p>
            <a:pPr marL="1143000"/>
            <a:r>
              <a:rPr lang="sr-Latn-RS" sz="2400" b="1" dirty="0">
                <a:latin typeface="+mn-lt"/>
                <a:ea typeface="+mn-ea"/>
              </a:rPr>
              <a:t>NodePort</a:t>
            </a:r>
          </a:p>
          <a:p>
            <a:pPr marL="1143000"/>
            <a:r>
              <a:rPr lang="sr-Latn-RS" sz="2400" b="1" dirty="0">
                <a:latin typeface="+mn-lt"/>
                <a:ea typeface="+mn-ea"/>
              </a:rPr>
              <a:t>LoadBalancer</a:t>
            </a:r>
          </a:p>
          <a:p>
            <a:pPr marL="1143000"/>
            <a:r>
              <a:rPr lang="sr-Latn-RS" sz="2400" b="1" dirty="0">
                <a:latin typeface="+mn-lt"/>
                <a:ea typeface="+mn-ea"/>
              </a:rPr>
              <a:t>ExternalName </a:t>
            </a:r>
            <a:r>
              <a:rPr lang="sr-Latn-RS" sz="2400" dirty="0">
                <a:latin typeface="+mn-lt"/>
                <a:ea typeface="+mn-ea"/>
              </a:rPr>
              <a:t>(nećemo obrađivati)</a:t>
            </a:r>
            <a:endParaRPr lang="sr-Latn-RS" sz="2400" b="1" dirty="0">
              <a:latin typeface="+mn-lt"/>
              <a:ea typeface="+mn-ea"/>
            </a:endParaRPr>
          </a:p>
          <a:p>
            <a:endParaRPr lang="sr-Latn-RS" sz="2400" b="1" dirty="0">
              <a:latin typeface="+mn-lt"/>
              <a:ea typeface="+mn-ea"/>
            </a:endParaRPr>
          </a:p>
          <a:p>
            <a:r>
              <a:rPr lang="sr-Latn-RS" sz="2400" dirty="0">
                <a:latin typeface="+mn-lt"/>
                <a:ea typeface="+mn-ea"/>
              </a:rPr>
              <a:t>Ono što želimo koristiti zavisi od toga na koji nači želimo da expose-ujemo našu mikroservisnu aplikaciju, k’o su klijenti koji koriste aplikaciju i od još dosta faktora.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49</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339139406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a:t>
            </a:r>
            <a:r>
              <a:rPr lang="en-US" sz="4000" b="1" kern="1200" dirty="0">
                <a:latin typeface="+mj-lt"/>
                <a:ea typeface="+mj-ea"/>
                <a:cs typeface="+mj-cs"/>
              </a:rPr>
              <a:t> </a:t>
            </a:r>
            <a:r>
              <a:rPr lang="sr-Latn-RS" sz="4000" b="1" kern="1200" dirty="0">
                <a:latin typeface="+mj-lt"/>
                <a:ea typeface="+mj-ea"/>
                <a:cs typeface="+mj-cs"/>
              </a:rPr>
              <a:t>– </a:t>
            </a:r>
            <a:r>
              <a:rPr lang="en-US" sz="4000" b="1" kern="1200" dirty="0" err="1">
                <a:latin typeface="+mj-lt"/>
                <a:ea typeface="+mj-ea"/>
                <a:cs typeface="+mj-cs"/>
              </a:rPr>
              <a:t>kratka</a:t>
            </a:r>
            <a:r>
              <a:rPr lang="en-US" sz="4000" b="1" kern="1200" dirty="0">
                <a:latin typeface="+mj-lt"/>
                <a:ea typeface="+mj-ea"/>
                <a:cs typeface="+mj-cs"/>
              </a:rPr>
              <a:t> </a:t>
            </a:r>
            <a:r>
              <a:rPr lang="en-US" sz="4000" b="1" kern="1200" dirty="0" err="1">
                <a:latin typeface="+mj-lt"/>
                <a:ea typeface="+mj-ea"/>
                <a:cs typeface="+mj-cs"/>
              </a:rPr>
              <a:t>povijest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lnSpcReduction="10000"/>
          </a:bodyPr>
          <a:lstStyle/>
          <a:p>
            <a:pPr algn="just"/>
            <a:r>
              <a:rPr lang="sr-Latn-RS" sz="2400" dirty="0">
                <a:latin typeface="+mn-lt"/>
                <a:ea typeface="+mn-ea"/>
              </a:rPr>
              <a:t>Rekapitulacija – Docker kurs – prezentacija #1</a:t>
            </a:r>
          </a:p>
          <a:p>
            <a:pPr lvl="1" algn="just">
              <a:buFont typeface="Wingdings" panose="05000000000000000000" pitchFamily="2" charset="2"/>
              <a:buChar char="§"/>
            </a:pPr>
            <a:r>
              <a:rPr lang="sr-Latn-RS" sz="2000" dirty="0">
                <a:latin typeface="+mn-lt"/>
                <a:ea typeface="+mn-ea"/>
              </a:rPr>
              <a:t>Kubernetes nastao 2014. godine kao </a:t>
            </a:r>
            <a:r>
              <a:rPr lang="sr-Latn-RS" sz="2000" b="1" dirty="0">
                <a:latin typeface="+mn-lt"/>
                <a:ea typeface="+mn-ea"/>
              </a:rPr>
              <a:t>Open Source </a:t>
            </a:r>
            <a:r>
              <a:rPr lang="sr-Latn-RS" sz="2000" b="1" u="sng" dirty="0">
                <a:latin typeface="+mn-lt"/>
                <a:ea typeface="+mn-ea"/>
              </a:rPr>
              <a:t>Project</a:t>
            </a:r>
            <a:endParaRPr lang="sr-Latn-RS" sz="2000" dirty="0">
              <a:latin typeface="+mn-lt"/>
              <a:ea typeface="+mn-ea"/>
            </a:endParaRPr>
          </a:p>
          <a:p>
            <a:pPr lvl="1" algn="just">
              <a:buFont typeface="Wingdings" panose="05000000000000000000" pitchFamily="2" charset="2"/>
              <a:buChar char="§"/>
            </a:pPr>
            <a:r>
              <a:rPr lang="sr-Latn-RS" sz="2000" dirty="0">
                <a:latin typeface="+mn-lt"/>
                <a:ea typeface="+mn-ea"/>
              </a:rPr>
              <a:t>Napravili ga ljudi iz Google-a</a:t>
            </a:r>
          </a:p>
          <a:p>
            <a:pPr lvl="1" algn="just">
              <a:buFont typeface="Wingdings" panose="05000000000000000000" pitchFamily="2" charset="2"/>
              <a:buChar char="§"/>
            </a:pPr>
            <a:r>
              <a:rPr lang="sr-Latn-RS" sz="2000" dirty="0">
                <a:latin typeface="+mn-lt"/>
                <a:ea typeface="+mn-ea"/>
              </a:rPr>
              <a:t>U svom početku tesno je bio vezan za Docker Container Engine</a:t>
            </a:r>
          </a:p>
          <a:p>
            <a:pPr lvl="1" algn="just">
              <a:buFont typeface="Wingdings" panose="05000000000000000000" pitchFamily="2" charset="2"/>
              <a:buChar char="§"/>
            </a:pPr>
            <a:r>
              <a:rPr lang="sr-Latn-RS" sz="2000" dirty="0">
                <a:latin typeface="+mn-lt"/>
                <a:ea typeface="+mn-ea"/>
              </a:rPr>
              <a:t>Kasnije registrovan kao jedan od CNCF compliant projekata</a:t>
            </a:r>
          </a:p>
          <a:p>
            <a:pPr lvl="1" algn="just">
              <a:buFont typeface="Wingdings" panose="05000000000000000000" pitchFamily="2" charset="2"/>
              <a:buChar char="§"/>
            </a:pPr>
            <a:r>
              <a:rPr lang="sr-Latn-RS" sz="2000" dirty="0">
                <a:latin typeface="+mn-lt"/>
                <a:ea typeface="+mn-ea"/>
              </a:rPr>
              <a:t>Danas postoji definisan standard o načinu korišćenja kubernetesa</a:t>
            </a:r>
            <a:r>
              <a:rPr lang="en-US" sz="2000" dirty="0">
                <a:latin typeface="+mn-lt"/>
                <a:ea typeface="+mn-ea"/>
              </a:rPr>
              <a:t> </a:t>
            </a:r>
            <a:r>
              <a:rPr lang="en-US" sz="2000" dirty="0" err="1">
                <a:latin typeface="+mn-lt"/>
                <a:ea typeface="+mn-ea"/>
              </a:rPr>
              <a:t>kao</a:t>
            </a:r>
            <a:r>
              <a:rPr lang="en-US" sz="2000" dirty="0">
                <a:latin typeface="+mn-lt"/>
                <a:ea typeface="+mn-ea"/>
              </a:rPr>
              <a:t> </a:t>
            </a:r>
            <a:r>
              <a:rPr lang="en-US" sz="2000" dirty="0" err="1">
                <a:latin typeface="+mn-lt"/>
                <a:ea typeface="+mn-ea"/>
              </a:rPr>
              <a:t>i</a:t>
            </a:r>
            <a:r>
              <a:rPr lang="en-US" sz="2000" dirty="0">
                <a:latin typeface="+mn-lt"/>
                <a:ea typeface="+mn-ea"/>
              </a:rPr>
              <a:t> </a:t>
            </a:r>
            <a:r>
              <a:rPr lang="en-US" sz="2000" dirty="0" err="1">
                <a:latin typeface="+mn-lt"/>
                <a:ea typeface="+mn-ea"/>
              </a:rPr>
              <a:t>ekosistem</a:t>
            </a:r>
            <a:r>
              <a:rPr lang="en-US" sz="2000" dirty="0">
                <a:latin typeface="+mn-lt"/>
                <a:ea typeface="+mn-ea"/>
              </a:rPr>
              <a:t> </a:t>
            </a:r>
            <a:r>
              <a:rPr lang="en-US" sz="2000" dirty="0" err="1">
                <a:latin typeface="+mn-lt"/>
                <a:ea typeface="+mn-ea"/>
              </a:rPr>
              <a:t>koncipiran</a:t>
            </a:r>
            <a:r>
              <a:rPr lang="en-US" sz="2000" dirty="0">
                <a:latin typeface="+mn-lt"/>
                <a:ea typeface="+mn-ea"/>
              </a:rPr>
              <a:t> </a:t>
            </a:r>
            <a:r>
              <a:rPr lang="en-US" sz="2000" dirty="0" err="1">
                <a:latin typeface="+mn-lt"/>
                <a:ea typeface="+mn-ea"/>
              </a:rPr>
              <a:t>oko</a:t>
            </a:r>
            <a:r>
              <a:rPr lang="en-US" sz="2000" dirty="0">
                <a:latin typeface="+mn-lt"/>
                <a:ea typeface="+mn-ea"/>
              </a:rPr>
              <a:t> </a:t>
            </a:r>
            <a:r>
              <a:rPr lang="en-US" sz="2000" dirty="0" err="1">
                <a:latin typeface="+mn-lt"/>
                <a:ea typeface="+mn-ea"/>
              </a:rPr>
              <a:t>ove</a:t>
            </a:r>
            <a:r>
              <a:rPr lang="en-US" sz="2000" dirty="0">
                <a:latin typeface="+mn-lt"/>
                <a:ea typeface="+mn-ea"/>
              </a:rPr>
              <a:t> </a:t>
            </a:r>
            <a:r>
              <a:rPr lang="en-US" sz="2000" dirty="0" err="1">
                <a:latin typeface="+mn-lt"/>
                <a:ea typeface="+mn-ea"/>
              </a:rPr>
              <a:t>tehnologije</a:t>
            </a:r>
            <a:endParaRPr lang="sr-Latn-RS" sz="2000" dirty="0">
              <a:latin typeface="+mn-lt"/>
              <a:ea typeface="+mn-ea"/>
            </a:endParaRPr>
          </a:p>
          <a:p>
            <a:pPr lvl="1" algn="just">
              <a:buFont typeface="Wingdings" panose="05000000000000000000" pitchFamily="2" charset="2"/>
              <a:buChar char="§"/>
            </a:pPr>
            <a:r>
              <a:rPr lang="sr-Latn-RS" sz="2000" dirty="0">
                <a:latin typeface="+mn-lt"/>
                <a:ea typeface="+mn-ea"/>
              </a:rPr>
              <a:t>Oko ideje K8s-a razvijeni su derivati i nadogradnje izvornog Open Source k8s-a (primer: Red Hat OpenShift Container Platform)</a:t>
            </a:r>
          </a:p>
          <a:p>
            <a:pPr lvl="1" algn="just">
              <a:buFont typeface="Wingdings" panose="05000000000000000000" pitchFamily="2" charset="2"/>
              <a:buChar char="§"/>
            </a:pPr>
            <a:endParaRPr lang="sr-Latn-RS" sz="2000" dirty="0">
              <a:latin typeface="+mn-lt"/>
              <a:ea typeface="+mn-ea"/>
            </a:endParaRPr>
          </a:p>
          <a:p>
            <a:pPr algn="just">
              <a:buFont typeface="Wingdings" panose="05000000000000000000" pitchFamily="2" charset="2"/>
              <a:buChar char="§"/>
            </a:pPr>
            <a:r>
              <a:rPr lang="sr-Latn-RS" sz="2400" dirty="0">
                <a:latin typeface="+mn-lt"/>
                <a:ea typeface="+mn-ea"/>
              </a:rPr>
              <a:t>Danas se Kubernetes koristi kao primarni način distribucije kontejnerizovanih aplikacija i upravljanja istima</a:t>
            </a:r>
          </a:p>
          <a:p>
            <a:pPr algn="just">
              <a:buFont typeface="Wingdings" panose="05000000000000000000" pitchFamily="2" charset="2"/>
              <a:buChar char="§"/>
            </a:pPr>
            <a:r>
              <a:rPr lang="sr-Latn-RS" sz="2400" dirty="0">
                <a:latin typeface="+mn-lt"/>
                <a:ea typeface="+mn-ea"/>
              </a:rPr>
              <a:t>Zvanična dokumentacija nalazi se na sajtu </a:t>
            </a:r>
            <a:r>
              <a:rPr lang="sr-Latn-RS" sz="2400" dirty="0">
                <a:latin typeface="+mn-lt"/>
                <a:ea typeface="+mn-ea"/>
                <a:hlinkClick r:id="rId3"/>
              </a:rPr>
              <a:t>kubernetes.io</a:t>
            </a:r>
            <a:endParaRPr lang="sr-Latn-RS" sz="2400" dirty="0">
              <a:latin typeface="+mn-lt"/>
              <a:ea typeface="+mn-ea"/>
            </a:endParaRPr>
          </a:p>
          <a:p>
            <a:pPr>
              <a:buFont typeface="Wingdings" panose="05000000000000000000" pitchFamily="2" charset="2"/>
              <a:buChar char="§"/>
            </a:pPr>
            <a:r>
              <a:rPr lang="sr-Latn-RS" sz="2400" dirty="0">
                <a:latin typeface="+mn-lt"/>
                <a:ea typeface="+mn-ea"/>
              </a:rPr>
              <a:t>Bez kubernetesa i kubernetes-derived tehnologija, Cloud computing se kao takav ne može zamisliti da postoji u onom obliku u kom je danas prisutan.</a:t>
            </a:r>
          </a:p>
          <a:p>
            <a:pPr>
              <a:buFont typeface="Wingdings" panose="05000000000000000000" pitchFamily="2" charset="2"/>
              <a:buChar char="§"/>
            </a:pPr>
            <a:r>
              <a:rPr lang="sr-Latn-RS" sz="2400" dirty="0">
                <a:latin typeface="+mn-lt"/>
                <a:ea typeface="+mn-ea"/>
              </a:rPr>
              <a:t>Može se reći da je donekle postao i sinonim za Cloud (</a:t>
            </a:r>
            <a:r>
              <a:rPr lang="sr-Latn-RS" sz="2400" i="1" dirty="0">
                <a:latin typeface="+mn-lt"/>
                <a:ea typeface="+mn-ea"/>
              </a:rPr>
              <a:t>Neispravno!</a:t>
            </a:r>
            <a:r>
              <a:rPr lang="sr-Latn-RS" sz="2400" dirty="0">
                <a:latin typeface="+mn-lt"/>
                <a:ea typeface="+mn-ea"/>
              </a:rPr>
              <a:t>)</a:t>
            </a:r>
          </a:p>
          <a:p>
            <a:pPr lvl="1" algn="just">
              <a:buFont typeface="Wingdings" panose="05000000000000000000" pitchFamily="2" charset="2"/>
              <a:buChar char="§"/>
            </a:pP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3808784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ClusterIP </a:t>
            </a:r>
            <a:r>
              <a:rPr lang="sr-Latn-RS" sz="2400" dirty="0">
                <a:latin typeface="+mn-lt"/>
                <a:ea typeface="+mn-ea"/>
              </a:rPr>
              <a:t>– je način kako da se sa jednom IP adresom na nivou klastera balansiraju svi pod-ovi. IP adresa je lokalna na nivou klastera i nije dostupna „spolja“</a:t>
            </a:r>
          </a:p>
          <a:p>
            <a:endParaRPr lang="sr-Latn-RS" sz="2400" b="1" dirty="0">
              <a:latin typeface="+mn-lt"/>
              <a:ea typeface="+mn-ea"/>
            </a:endParaRPr>
          </a:p>
          <a:p>
            <a:r>
              <a:rPr lang="sr-Latn-RS" sz="2400" dirty="0">
                <a:latin typeface="+mn-lt"/>
                <a:ea typeface="+mn-ea"/>
              </a:rPr>
              <a:t>Ako imamo neku aplikaciju (npr. API  stateless aplikaciju) koja je replicirana na 3 Pod-a, i oko koje smo napravili Service tipa </a:t>
            </a:r>
            <a:r>
              <a:rPr lang="sr-Latn-RS" sz="2400" i="1" dirty="0">
                <a:latin typeface="+mn-lt"/>
                <a:ea typeface="+mn-ea"/>
              </a:rPr>
              <a:t>ClusterIP</a:t>
            </a:r>
            <a:r>
              <a:rPr lang="sr-Latn-RS" sz="2400" dirty="0">
                <a:latin typeface="+mn-lt"/>
                <a:ea typeface="+mn-ea"/>
              </a:rPr>
              <a:t>, to znači da su adrese svih Pod-ova sakrivene odnosno balansirane jednom adresom </a:t>
            </a:r>
            <a:r>
              <a:rPr lang="sr-Latn-RS" sz="2400" b="1" dirty="0">
                <a:latin typeface="+mn-lt"/>
                <a:ea typeface="+mn-ea"/>
              </a:rPr>
              <a:t>koja je lokalna na nivou k8s klastera</a:t>
            </a:r>
            <a:r>
              <a:rPr lang="sr-Latn-RS" sz="2400" dirty="0">
                <a:latin typeface="+mn-lt"/>
                <a:ea typeface="+mn-ea"/>
              </a:rPr>
              <a:t>.</a:t>
            </a:r>
          </a:p>
          <a:p>
            <a:endParaRPr lang="sr-Latn-RS" sz="2400" dirty="0">
              <a:latin typeface="+mn-lt"/>
              <a:ea typeface="+mn-ea"/>
            </a:endParaRPr>
          </a:p>
          <a:p>
            <a:r>
              <a:rPr lang="sr-Latn-RS" sz="2400" dirty="0">
                <a:latin typeface="+mn-lt"/>
                <a:ea typeface="+mn-ea"/>
              </a:rPr>
              <a:t>Service koji kreiramo indirektno kreira drugi tip objekta koji se naziva </a:t>
            </a:r>
            <a:r>
              <a:rPr lang="sr-Latn-RS" sz="2400" b="1" dirty="0">
                <a:latin typeface="+mn-lt"/>
                <a:ea typeface="+mn-ea"/>
              </a:rPr>
              <a:t>Endpoint</a:t>
            </a:r>
            <a:r>
              <a:rPr lang="sr-Latn-RS" sz="2400" dirty="0">
                <a:latin typeface="+mn-lt"/>
                <a:ea typeface="+mn-ea"/>
              </a:rPr>
              <a:t>.</a:t>
            </a:r>
          </a:p>
          <a:p>
            <a:endParaRPr lang="sr-Latn-RS" sz="2400" dirty="0">
              <a:latin typeface="+mn-lt"/>
              <a:ea typeface="+mn-ea"/>
            </a:endParaRPr>
          </a:p>
          <a:p>
            <a:r>
              <a:rPr lang="sr-Latn-RS" sz="2400" dirty="0">
                <a:latin typeface="+mn-lt"/>
                <a:ea typeface="+mn-ea"/>
              </a:rPr>
              <a:t>Endpoint tip objekta sadrži IP adrese svih afektiranih Pod-ova i odgovarajućeg servisa</a:t>
            </a:r>
          </a:p>
          <a:p>
            <a:r>
              <a:rPr lang="sr-Latn-RS" sz="2400" u="sng" dirty="0">
                <a:latin typeface="+mn-lt"/>
                <a:ea typeface="+mn-ea"/>
              </a:rPr>
              <a:t>Service</a:t>
            </a:r>
            <a:r>
              <a:rPr lang="sr-Latn-RS" sz="2400" dirty="0">
                <a:latin typeface="+mn-lt"/>
                <a:ea typeface="+mn-ea"/>
              </a:rPr>
              <a:t> i </a:t>
            </a:r>
            <a:r>
              <a:rPr lang="sr-Latn-RS" sz="2400" u="sng" dirty="0">
                <a:latin typeface="+mn-lt"/>
                <a:ea typeface="+mn-ea"/>
              </a:rPr>
              <a:t>Endpoint</a:t>
            </a:r>
            <a:r>
              <a:rPr lang="sr-Latn-RS" sz="2400" dirty="0">
                <a:latin typeface="+mn-lt"/>
                <a:ea typeface="+mn-ea"/>
              </a:rPr>
              <a:t>-e možemo listati pomoću </a:t>
            </a:r>
            <a:r>
              <a:rPr lang="sr-Latn-RS" sz="2400" i="1" dirty="0">
                <a:latin typeface="+mn-lt"/>
                <a:ea typeface="+mn-ea"/>
              </a:rPr>
              <a:t>kubectl get ... </a:t>
            </a:r>
            <a:r>
              <a:rPr lang="sr-Latn-RS" sz="2400" dirty="0">
                <a:latin typeface="+mn-lt"/>
                <a:ea typeface="+mn-ea"/>
              </a:rPr>
              <a:t>komande</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50</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descr="A picture containing text, sign, outdoor, clipart&#10;&#10;Description automatically generated">
            <a:extLst>
              <a:ext uri="{FF2B5EF4-FFF2-40B4-BE49-F238E27FC236}">
                <a16:creationId xmlns:a16="http://schemas.microsoft.com/office/drawing/2014/main" id="{DCFCEB1A-BE48-42EE-90B0-1EFA29B69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545" y="3528713"/>
            <a:ext cx="943337" cy="913858"/>
          </a:xfrm>
          <a:prstGeom prst="rect">
            <a:avLst/>
          </a:prstGeom>
        </p:spPr>
      </p:pic>
    </p:spTree>
    <p:extLst>
      <p:ext uri="{BB962C8B-B14F-4D97-AF65-F5344CB8AC3E}">
        <p14:creationId xmlns:p14="http://schemas.microsoft.com/office/powerpoint/2010/main" val="364162987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917655" cy="5674948"/>
          </a:xfrm>
        </p:spPr>
        <p:txBody>
          <a:bodyPr vert="horz" lIns="91440" tIns="45720" rIns="91440" bIns="45720" rtlCol="0" anchor="t">
            <a:normAutofit/>
          </a:bodyPr>
          <a:lstStyle/>
          <a:p>
            <a:r>
              <a:rPr lang="sr-Latn-RS" sz="2400" dirty="0">
                <a:latin typeface="+mn-lt"/>
                <a:ea typeface="+mn-ea"/>
              </a:rPr>
              <a:t>ClusterIP koji se kreira vidljiv je samo u okviru klastera, i nije dostupan spolja.</a:t>
            </a:r>
          </a:p>
          <a:p>
            <a:r>
              <a:rPr lang="sr-Latn-RS" sz="2400" dirty="0">
                <a:latin typeface="+mn-lt"/>
                <a:ea typeface="+mn-ea"/>
              </a:rPr>
              <a:t>Jedan Service lako može „videti“ i pozivati drugi u okviru klastera (referiramo se na ime Service-a)</a:t>
            </a:r>
          </a:p>
          <a:p>
            <a:r>
              <a:rPr lang="sr-Latn-RS" sz="2400" dirty="0">
                <a:latin typeface="+mn-lt"/>
                <a:ea typeface="+mn-ea"/>
              </a:rPr>
              <a:t>Često se za </a:t>
            </a:r>
            <a:r>
              <a:rPr lang="sr-Latn-RS" sz="2400" i="1" dirty="0">
                <a:latin typeface="+mn-lt"/>
                <a:ea typeface="+mn-ea"/>
              </a:rPr>
              <a:t>ClusterIP</a:t>
            </a:r>
            <a:r>
              <a:rPr lang="sr-Latn-RS" sz="2400" dirty="0">
                <a:latin typeface="+mn-lt"/>
                <a:ea typeface="+mn-ea"/>
              </a:rPr>
              <a:t> tip kaže „</a:t>
            </a:r>
            <a:r>
              <a:rPr lang="sr-Latn-RS" sz="2400" b="1" dirty="0">
                <a:latin typeface="+mn-lt"/>
                <a:ea typeface="+mn-ea"/>
              </a:rPr>
              <a:t>Internal Service“</a:t>
            </a:r>
          </a:p>
          <a:p>
            <a:r>
              <a:rPr lang="sr-Latn-RS" sz="2400" i="1" dirty="0">
                <a:latin typeface="+mn-lt"/>
                <a:ea typeface="+mn-ea"/>
              </a:rPr>
              <a:t>ClusterIP</a:t>
            </a:r>
            <a:r>
              <a:rPr lang="sr-Latn-RS" sz="2400" dirty="0">
                <a:latin typeface="+mn-lt"/>
                <a:ea typeface="+mn-ea"/>
              </a:rPr>
              <a:t> Service takođe ima svoju IP adresu, na kojoj je dostupan lokalno (i definisane portove)</a:t>
            </a:r>
          </a:p>
          <a:p>
            <a:r>
              <a:rPr lang="sr-Latn-RS" sz="2400" dirty="0">
                <a:latin typeface="+mn-lt"/>
                <a:ea typeface="+mn-ea"/>
              </a:rPr>
              <a:t>Ukoliko se ne specificira u .yaml fajlu tip Service-a – </a:t>
            </a:r>
            <a:r>
              <a:rPr lang="sr-Latn-RS" sz="2400" u="sng" dirty="0">
                <a:latin typeface="+mn-lt"/>
                <a:ea typeface="+mn-ea"/>
              </a:rPr>
              <a:t>ovo je Default tip!</a:t>
            </a:r>
            <a:endParaRPr lang="sr-Latn-RS" sz="2400" dirty="0">
              <a:latin typeface="+mn-lt"/>
              <a:ea typeface="+mn-ea"/>
            </a:endParaRPr>
          </a:p>
          <a:p>
            <a:endParaRPr lang="sr-Latn-RS" sz="2400" b="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51</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22" name="Picture 21">
            <a:extLst>
              <a:ext uri="{FF2B5EF4-FFF2-40B4-BE49-F238E27FC236}">
                <a16:creationId xmlns:a16="http://schemas.microsoft.com/office/drawing/2014/main" id="{A9CBE0D4-CAEF-47F1-B975-8D928D8B6131}"/>
              </a:ext>
            </a:extLst>
          </p:cNvPr>
          <p:cNvPicPr>
            <a:picLocks noChangeAspect="1"/>
          </p:cNvPicPr>
          <p:nvPr/>
        </p:nvPicPr>
        <p:blipFill>
          <a:blip r:embed="rId4"/>
          <a:stretch>
            <a:fillRect/>
          </a:stretch>
        </p:blipFill>
        <p:spPr>
          <a:xfrm>
            <a:off x="6527120" y="1099182"/>
            <a:ext cx="5651942" cy="5674949"/>
          </a:xfrm>
          <a:prstGeom prst="rect">
            <a:avLst/>
          </a:prstGeom>
        </p:spPr>
      </p:pic>
    </p:spTree>
    <p:extLst>
      <p:ext uri="{BB962C8B-B14F-4D97-AF65-F5344CB8AC3E}">
        <p14:creationId xmlns:p14="http://schemas.microsoft.com/office/powerpoint/2010/main" val="20188181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NodePort</a:t>
            </a:r>
            <a:r>
              <a:rPr lang="sr-Latn-RS" sz="2400" dirty="0">
                <a:latin typeface="+mn-lt"/>
                <a:ea typeface="+mn-ea"/>
              </a:rPr>
              <a:t> je tip Service-a koji predstavlja nadogradnju </a:t>
            </a:r>
            <a:r>
              <a:rPr lang="sr-Latn-RS" sz="2400" i="1" dirty="0">
                <a:latin typeface="+mn-lt"/>
                <a:ea typeface="+mn-ea"/>
              </a:rPr>
              <a:t>ClusterIP</a:t>
            </a:r>
            <a:r>
              <a:rPr lang="sr-Latn-RS" sz="2400" dirty="0">
                <a:latin typeface="+mn-lt"/>
                <a:ea typeface="+mn-ea"/>
              </a:rPr>
              <a:t> tipa Service-a</a:t>
            </a:r>
          </a:p>
          <a:p>
            <a:r>
              <a:rPr lang="sr-Latn-RS" sz="2400" dirty="0">
                <a:latin typeface="+mn-lt"/>
                <a:ea typeface="+mn-ea"/>
              </a:rPr>
              <a:t>U pitanju je expose-ovanje nekog high range porta (opseg: 30000-32767) na nivou svih Node-a (WorkerNode). </a:t>
            </a:r>
          </a:p>
          <a:p>
            <a:r>
              <a:rPr lang="sr-Latn-RS" sz="2400" dirty="0">
                <a:latin typeface="+mn-lt"/>
                <a:ea typeface="+mn-ea"/>
              </a:rPr>
              <a:t>Na taj način se praktično pravi „tunnel“ od tog ulaznog porta ka implicitno kreiranom </a:t>
            </a:r>
            <a:r>
              <a:rPr lang="sr-Latn-RS" sz="2400" i="1" dirty="0">
                <a:latin typeface="+mn-lt"/>
                <a:ea typeface="+mn-ea"/>
              </a:rPr>
              <a:t>ClusterIP</a:t>
            </a:r>
            <a:r>
              <a:rPr lang="sr-Latn-RS" sz="2400" dirty="0">
                <a:latin typeface="+mn-lt"/>
                <a:ea typeface="+mn-ea"/>
              </a:rPr>
              <a:t> tipu Service-a. Nešto slično smo imali kod Docker-a kada smo radili mapiranje portova.</a:t>
            </a:r>
          </a:p>
          <a:p>
            <a:r>
              <a:rPr lang="sr-Latn-RS" sz="2400" i="1" dirty="0">
                <a:latin typeface="+mn-lt"/>
                <a:ea typeface="+mn-ea"/>
              </a:rPr>
              <a:t>NodePort</a:t>
            </a:r>
            <a:r>
              <a:rPr lang="sr-Latn-RS" sz="2400" dirty="0">
                <a:latin typeface="+mn-lt"/>
                <a:ea typeface="+mn-ea"/>
              </a:rPr>
              <a:t> tip Service-a ujedno napravi i sve što je potrebno za </a:t>
            </a:r>
            <a:r>
              <a:rPr lang="sr-Latn-RS" sz="2400" i="1" dirty="0">
                <a:latin typeface="+mn-lt"/>
                <a:ea typeface="+mn-ea"/>
              </a:rPr>
              <a:t>ClusterIP</a:t>
            </a:r>
            <a:r>
              <a:rPr lang="sr-Latn-RS" sz="2400" dirty="0">
                <a:latin typeface="+mn-lt"/>
                <a:ea typeface="+mn-ea"/>
              </a:rPr>
              <a:t> tip Service-a</a:t>
            </a:r>
          </a:p>
          <a:p>
            <a:r>
              <a:rPr lang="sr-Latn-RS" sz="2400" dirty="0">
                <a:latin typeface="+mn-lt"/>
                <a:ea typeface="+mn-ea"/>
              </a:rPr>
              <a:t>Ukoliko smo odabrali port npr. 31243 da bude otvoreni port, i ako imamo N Worker Node-a, </a:t>
            </a:r>
            <a:r>
              <a:rPr lang="sr-Latn-RS" sz="2400" u="sng" dirty="0">
                <a:latin typeface="+mn-lt"/>
                <a:ea typeface="+mn-ea"/>
              </a:rPr>
              <a:t>na svakom od njih</a:t>
            </a:r>
            <a:r>
              <a:rPr lang="sr-Latn-RS" sz="2400" dirty="0">
                <a:latin typeface="+mn-lt"/>
                <a:ea typeface="+mn-ea"/>
              </a:rPr>
              <a:t> će port 31243 biti otvoren za pristup spolja.</a:t>
            </a:r>
          </a:p>
          <a:p>
            <a:r>
              <a:rPr lang="sr-Latn-RS" sz="2400" dirty="0">
                <a:latin typeface="+mn-lt"/>
                <a:ea typeface="+mn-ea"/>
              </a:rPr>
              <a:t>Ovo predstavlja security issue i ne preporučuje se za produkciono ili bilo koje drugo korišćenj jer otvara direktno port iz high range-a za pristup mašini.</a:t>
            </a:r>
          </a:p>
          <a:p>
            <a:endParaRPr lang="sr-Latn-RS" sz="2400" dirty="0">
              <a:latin typeface="+mn-lt"/>
              <a:ea typeface="+mn-ea"/>
            </a:endParaRP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52</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9203323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545247" cy="5674948"/>
          </a:xfrm>
        </p:spPr>
        <p:txBody>
          <a:bodyPr vert="horz" lIns="91440" tIns="45720" rIns="91440" bIns="45720" rtlCol="0" anchor="t">
            <a:normAutofit/>
          </a:bodyPr>
          <a:lstStyle/>
          <a:p>
            <a:r>
              <a:rPr lang="sr-Latn-RS" sz="2400" dirty="0">
                <a:latin typeface="+mn-lt"/>
                <a:ea typeface="+mn-ea"/>
              </a:rPr>
              <a:t>Kao što se može primetiti Service koji smo expose-ovali je dostupan na adresi:</a:t>
            </a:r>
            <a:br>
              <a:rPr lang="sr-Latn-RS" sz="2400" dirty="0">
                <a:latin typeface="+mn-lt"/>
                <a:ea typeface="+mn-ea"/>
              </a:rPr>
            </a:br>
            <a:r>
              <a:rPr lang="sr-Latn-RS" sz="2400" b="1" dirty="0">
                <a:latin typeface="+mn-lt"/>
                <a:ea typeface="+mn-ea"/>
              </a:rPr>
              <a:t>10.20.30.40:31243</a:t>
            </a:r>
          </a:p>
          <a:p>
            <a:r>
              <a:rPr lang="sr-Latn-RS" sz="2400" dirty="0">
                <a:latin typeface="+mn-lt"/>
                <a:ea typeface="+mn-ea"/>
              </a:rPr>
              <a:t>Tada se poziv translira na Serivice:</a:t>
            </a:r>
            <a:br>
              <a:rPr lang="sr-Latn-RS" sz="2400" dirty="0">
                <a:latin typeface="+mn-lt"/>
                <a:ea typeface="+mn-ea"/>
              </a:rPr>
            </a:br>
            <a:r>
              <a:rPr lang="sr-Latn-RS" sz="2400" i="1" dirty="0">
                <a:latin typeface="+mn-lt"/>
                <a:ea typeface="+mn-ea"/>
              </a:rPr>
              <a:t>192.168.100.200:8090</a:t>
            </a:r>
            <a:br>
              <a:rPr lang="sr-Latn-RS" sz="2400" i="1" dirty="0">
                <a:latin typeface="+mn-lt"/>
                <a:ea typeface="+mn-ea"/>
              </a:rPr>
            </a:br>
            <a:r>
              <a:rPr lang="sr-Latn-RS" sz="2400" dirty="0">
                <a:latin typeface="+mn-lt"/>
                <a:ea typeface="+mn-ea"/>
              </a:rPr>
              <a:t>što predstavlja </a:t>
            </a:r>
            <a:r>
              <a:rPr lang="sr-Latn-RS" sz="2400" i="1" dirty="0">
                <a:latin typeface="+mn-lt"/>
                <a:ea typeface="+mn-ea"/>
              </a:rPr>
              <a:t>ClusterIP</a:t>
            </a:r>
            <a:r>
              <a:rPr lang="sr-Latn-RS" sz="2400" dirty="0">
                <a:latin typeface="+mn-lt"/>
                <a:ea typeface="+mn-ea"/>
              </a:rPr>
              <a:t> lokalni Service</a:t>
            </a:r>
          </a:p>
          <a:p>
            <a:r>
              <a:rPr lang="sr-Latn-RS" sz="2400" dirty="0">
                <a:latin typeface="+mn-lt"/>
                <a:ea typeface="+mn-ea"/>
              </a:rPr>
              <a:t>Potom se u listi Endpointa pronalaze svi relevantni Pod-ovi i njihove adrese i vrši se rutiranje prema potrebi.</a:t>
            </a:r>
          </a:p>
          <a:p>
            <a:endParaRPr lang="sr-Latn-RS" sz="2400" dirty="0">
              <a:latin typeface="+mn-lt"/>
              <a:ea typeface="+mn-ea"/>
            </a:endParaRPr>
          </a:p>
          <a:p>
            <a:r>
              <a:rPr lang="sr-Latn-RS" sz="2400" dirty="0">
                <a:latin typeface="+mn-lt"/>
                <a:ea typeface="+mn-ea"/>
              </a:rPr>
              <a:t>Gotovo nikada u praktičnoj primeni nećemo koristiti NodePort tip Service-a.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53</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6336F60F-871F-4146-AF13-8293894AEC59}"/>
              </a:ext>
            </a:extLst>
          </p:cNvPr>
          <p:cNvPicPr>
            <a:picLocks noChangeAspect="1"/>
          </p:cNvPicPr>
          <p:nvPr/>
        </p:nvPicPr>
        <p:blipFill>
          <a:blip r:embed="rId4"/>
          <a:stretch>
            <a:fillRect/>
          </a:stretch>
        </p:blipFill>
        <p:spPr>
          <a:xfrm>
            <a:off x="6297572" y="1015313"/>
            <a:ext cx="5862768" cy="5732993"/>
          </a:xfrm>
          <a:prstGeom prst="rect">
            <a:avLst/>
          </a:prstGeom>
        </p:spPr>
      </p:pic>
    </p:spTree>
    <p:extLst>
      <p:ext uri="{BB962C8B-B14F-4D97-AF65-F5344CB8AC3E}">
        <p14:creationId xmlns:p14="http://schemas.microsoft.com/office/powerpoint/2010/main" val="2735985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Tip Service-a </a:t>
            </a:r>
            <a:r>
              <a:rPr lang="sr-Latn-RS" sz="2400" b="1" dirty="0">
                <a:latin typeface="+mn-lt"/>
                <a:ea typeface="+mn-ea"/>
              </a:rPr>
              <a:t>LoadBalancer</a:t>
            </a:r>
            <a:r>
              <a:rPr lang="sr-Latn-RS" sz="2400" dirty="0">
                <a:latin typeface="+mn-lt"/>
                <a:ea typeface="+mn-ea"/>
              </a:rPr>
              <a:t> je posebna nadogradnja odnosno ekstenzija prethodno definisanog </a:t>
            </a:r>
            <a:r>
              <a:rPr lang="sr-Latn-RS" sz="2400" i="1" dirty="0">
                <a:latin typeface="+mn-lt"/>
                <a:ea typeface="+mn-ea"/>
              </a:rPr>
              <a:t>NodePort</a:t>
            </a:r>
            <a:r>
              <a:rPr lang="sr-Latn-RS" sz="2400" dirty="0">
                <a:latin typeface="+mn-lt"/>
                <a:ea typeface="+mn-ea"/>
              </a:rPr>
              <a:t> tipa Service-a, i koristi se (najčešće) za Cloud rešenja.</a:t>
            </a:r>
          </a:p>
          <a:p>
            <a:r>
              <a:rPr lang="sr-Latn-RS" sz="2400" dirty="0">
                <a:latin typeface="+mn-lt"/>
                <a:ea typeface="+mn-ea"/>
              </a:rPr>
              <a:t>Cloud provajderi imaju svoje Load Balancer-e kojima dozvoljavaju pristup sa „spoljne mreže“ u naš Cloud environment tj. u k8s cluster.</a:t>
            </a:r>
          </a:p>
          <a:p>
            <a:r>
              <a:rPr lang="sr-Latn-RS" sz="2400" dirty="0">
                <a:latin typeface="+mn-lt"/>
                <a:ea typeface="+mn-ea"/>
              </a:rPr>
              <a:t>Tada se implicitno kreiraju i </a:t>
            </a:r>
            <a:r>
              <a:rPr lang="sr-Latn-RS" sz="2400" i="1" dirty="0">
                <a:latin typeface="+mn-lt"/>
                <a:ea typeface="+mn-ea"/>
              </a:rPr>
              <a:t>NodePort </a:t>
            </a:r>
            <a:r>
              <a:rPr lang="sr-Latn-RS" sz="2400" dirty="0">
                <a:latin typeface="+mn-lt"/>
                <a:ea typeface="+mn-ea"/>
              </a:rPr>
              <a:t>i </a:t>
            </a:r>
            <a:r>
              <a:rPr lang="sr-Latn-RS" sz="2400" i="1" dirty="0">
                <a:latin typeface="+mn-lt"/>
                <a:ea typeface="+mn-ea"/>
              </a:rPr>
              <a:t>ClusterIP</a:t>
            </a:r>
            <a:r>
              <a:rPr lang="sr-Latn-RS" sz="2400" dirty="0">
                <a:latin typeface="+mn-lt"/>
                <a:ea typeface="+mn-ea"/>
              </a:rPr>
              <a:t> tip Service-a, sa tom razlikom što expose-ovanim portovima na nivou Node-a ne možemo da pristupimo direktno, već samo kroz naknadno definisanu adresu load balancer-a. Drugim rečima dozvoljavamo pristup portu samo kroz balancer.</a:t>
            </a:r>
          </a:p>
          <a:p>
            <a:endParaRPr lang="sr-Latn-RS" sz="2400" dirty="0">
              <a:latin typeface="+mn-lt"/>
              <a:ea typeface="+mn-ea"/>
            </a:endParaRPr>
          </a:p>
          <a:p>
            <a:r>
              <a:rPr lang="sr-Latn-RS" sz="2400" i="1" dirty="0">
                <a:latin typeface="+mn-lt"/>
                <a:ea typeface="+mn-ea"/>
              </a:rPr>
              <a:t>LoadBalancer</a:t>
            </a:r>
            <a:r>
              <a:rPr lang="sr-Latn-RS" sz="2400" dirty="0">
                <a:latin typeface="+mn-lt"/>
                <a:ea typeface="+mn-ea"/>
              </a:rPr>
              <a:t> tip Service-a je način kako da neki servis isturimo „ka spolja“ za javno korišćenje odnosno javni pristup.</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54</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13440160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4623743" cy="5674948"/>
          </a:xfrm>
        </p:spPr>
        <p:txBody>
          <a:bodyPr vert="horz" lIns="91440" tIns="45720" rIns="91440" bIns="45720" rtlCol="0" anchor="t">
            <a:normAutofit/>
          </a:bodyPr>
          <a:lstStyle/>
          <a:p>
            <a:r>
              <a:rPr lang="sr-Latn-RS" sz="2400" dirty="0">
                <a:latin typeface="+mn-lt"/>
                <a:ea typeface="+mn-ea"/>
              </a:rPr>
              <a:t>U praktičnoj upotrebi postoje alternative za LoadBalancer tip servisa.</a:t>
            </a:r>
          </a:p>
          <a:p>
            <a:endParaRPr lang="sr-Latn-RS" sz="2400" dirty="0">
              <a:latin typeface="+mn-lt"/>
              <a:ea typeface="+mn-ea"/>
            </a:endParaRPr>
          </a:p>
          <a:p>
            <a:r>
              <a:rPr lang="sr-Latn-RS" sz="2400" dirty="0">
                <a:latin typeface="+mn-lt"/>
                <a:ea typeface="+mn-ea"/>
              </a:rPr>
              <a:t>Ukoliko nam je potrebna bolja kontrola rutiranja, preporučuju se alternative za korišćenje </a:t>
            </a:r>
          </a:p>
          <a:p>
            <a:endParaRPr lang="sr-Latn-RS" sz="2400" dirty="0">
              <a:latin typeface="+mn-lt"/>
              <a:ea typeface="+mn-ea"/>
            </a:endParaRPr>
          </a:p>
          <a:p>
            <a:r>
              <a:rPr lang="sr-Latn-RS" sz="2400" dirty="0">
                <a:latin typeface="+mn-lt"/>
                <a:ea typeface="+mn-ea"/>
              </a:rPr>
              <a:t>Za povezivanje sa Load Balancerom cloud provajdera ključan je </a:t>
            </a:r>
            <a:r>
              <a:rPr lang="sr-Latn-RS" sz="2400" b="1" dirty="0">
                <a:latin typeface="+mn-lt"/>
                <a:ea typeface="+mn-ea"/>
              </a:rPr>
              <a:t>Cloud Controller Manager</a:t>
            </a:r>
            <a:r>
              <a:rPr lang="sr-Latn-RS" sz="2400" dirty="0">
                <a:latin typeface="+mn-lt"/>
                <a:ea typeface="+mn-ea"/>
              </a:rPr>
              <a:t> (</a:t>
            </a:r>
            <a:r>
              <a:rPr lang="sr-Latn-RS" sz="2400" dirty="0">
                <a:latin typeface="+mn-lt"/>
                <a:ea typeface="+mn-ea"/>
                <a:hlinkClick r:id="rId3" action="ppaction://hlinksldjump"/>
              </a:rPr>
              <a:t>slide 14</a:t>
            </a:r>
            <a:r>
              <a:rPr lang="sr-Latn-RS" sz="2400" dirty="0">
                <a:latin typeface="+mn-lt"/>
                <a:ea typeface="+mn-ea"/>
              </a:rPr>
              <a:t>)</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55</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52B04F3E-C526-4130-8554-BCA6D23BEB4B}"/>
              </a:ext>
            </a:extLst>
          </p:cNvPr>
          <p:cNvPicPr>
            <a:picLocks noChangeAspect="1"/>
          </p:cNvPicPr>
          <p:nvPr/>
        </p:nvPicPr>
        <p:blipFill>
          <a:blip r:embed="rId5"/>
          <a:stretch>
            <a:fillRect/>
          </a:stretch>
        </p:blipFill>
        <p:spPr>
          <a:xfrm>
            <a:off x="5288833" y="1209675"/>
            <a:ext cx="6793395" cy="5282825"/>
          </a:xfrm>
          <a:prstGeom prst="rect">
            <a:avLst/>
          </a:prstGeom>
        </p:spPr>
      </p:pic>
      <p:pic>
        <p:nvPicPr>
          <p:cNvPr id="17" name="Picture 16" descr="A blue logo with a person's face on it&#10;&#10;Description automatically generated with low confidence">
            <a:extLst>
              <a:ext uri="{FF2B5EF4-FFF2-40B4-BE49-F238E27FC236}">
                <a16:creationId xmlns:a16="http://schemas.microsoft.com/office/drawing/2014/main" id="{F9D568C1-DB9C-4907-9D73-2D38851C02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477" y="5539862"/>
            <a:ext cx="795902" cy="771030"/>
          </a:xfrm>
          <a:prstGeom prst="rect">
            <a:avLst/>
          </a:prstGeom>
        </p:spPr>
      </p:pic>
    </p:spTree>
    <p:extLst>
      <p:ext uri="{BB962C8B-B14F-4D97-AF65-F5344CB8AC3E}">
        <p14:creationId xmlns:p14="http://schemas.microsoft.com/office/powerpoint/2010/main" val="2476923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Headless Service</a:t>
            </a:r>
            <a:r>
              <a:rPr lang="sr-Latn-RS" sz="2400" dirty="0">
                <a:latin typeface="+mn-lt"/>
                <a:ea typeface="+mn-ea"/>
              </a:rPr>
              <a:t> je podtip ClusterIP Service-a koji se dobija kada kao argument </a:t>
            </a:r>
            <a:r>
              <a:rPr lang="sr-Latn-RS" sz="2400" i="1" dirty="0">
                <a:latin typeface="+mn-lt"/>
                <a:ea typeface="+mn-ea"/>
              </a:rPr>
              <a:t>ClusterIP</a:t>
            </a:r>
            <a:r>
              <a:rPr lang="sr-Latn-RS" sz="2400" dirty="0">
                <a:latin typeface="+mn-lt"/>
                <a:ea typeface="+mn-ea"/>
              </a:rPr>
              <a:t> navedemo </a:t>
            </a:r>
            <a:r>
              <a:rPr lang="sr-Latn-RS" sz="2400" b="1" dirty="0">
                <a:latin typeface="+mn-lt"/>
                <a:ea typeface="+mn-ea"/>
              </a:rPr>
              <a:t>none</a:t>
            </a:r>
            <a:endParaRPr lang="sr-Latn-RS" sz="2400" dirty="0">
              <a:latin typeface="+mn-lt"/>
              <a:ea typeface="+mn-ea"/>
            </a:endParaRPr>
          </a:p>
          <a:p>
            <a:r>
              <a:rPr lang="sr-Latn-RS" sz="2400" dirty="0">
                <a:latin typeface="+mn-lt"/>
                <a:ea typeface="+mn-ea"/>
              </a:rPr>
              <a:t>Tada svaki od Pod-ova u servisu biva dostupan za mrežni pristup pojedinačno. Adresa koja se formira za pristup je po formuli: </a:t>
            </a:r>
            <a:r>
              <a:rPr lang="sr-Latn-RS" sz="2400" b="1" dirty="0">
                <a:latin typeface="+mn-lt"/>
                <a:ea typeface="+mn-ea"/>
              </a:rPr>
              <a:t>ime_pod-a</a:t>
            </a:r>
            <a:r>
              <a:rPr lang="en-US" sz="2400" b="1" dirty="0">
                <a:latin typeface="+mn-lt"/>
                <a:ea typeface="+mn-ea"/>
              </a:rPr>
              <a:t>.</a:t>
            </a:r>
            <a:r>
              <a:rPr lang="en-US" sz="2400" b="1" dirty="0" err="1">
                <a:latin typeface="+mn-lt"/>
                <a:ea typeface="+mn-ea"/>
              </a:rPr>
              <a:t>ime_service</a:t>
            </a:r>
            <a:r>
              <a:rPr lang="en-US" sz="2400" b="1" dirty="0">
                <a:latin typeface="+mn-lt"/>
                <a:ea typeface="+mn-ea"/>
              </a:rPr>
              <a:t>-a</a:t>
            </a:r>
            <a:endParaRPr lang="sr-Latn-RS" sz="2400" b="1" dirty="0">
              <a:latin typeface="+mn-lt"/>
              <a:ea typeface="+mn-ea"/>
            </a:endParaRPr>
          </a:p>
          <a:p>
            <a:r>
              <a:rPr lang="sr-Latn-RS" sz="2400" dirty="0">
                <a:latin typeface="+mn-lt"/>
                <a:ea typeface="+mn-ea"/>
              </a:rPr>
              <a:t>Na primeru sa slike to bi bili:</a:t>
            </a:r>
          </a:p>
          <a:p>
            <a:pPr lvl="1"/>
            <a:r>
              <a:rPr lang="sr-Latn-RS" sz="2000" i="1" dirty="0">
                <a:latin typeface="+mn-lt"/>
                <a:ea typeface="+mn-ea"/>
              </a:rPr>
              <a:t>myPod1</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myPod2</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myPod3</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endParaRPr lang="sr-Latn-RS" sz="2000" dirty="0">
              <a:latin typeface="+mn-lt"/>
              <a:ea typeface="+mn-ea"/>
            </a:endParaRPr>
          </a:p>
          <a:p>
            <a:r>
              <a:rPr lang="sr-Latn-RS" sz="2400" dirty="0">
                <a:latin typeface="+mn-lt"/>
                <a:ea typeface="+mn-ea"/>
              </a:rPr>
              <a:t>Ovakav pristup Pod-ovima koristi se kod određenih</a:t>
            </a:r>
            <a:br>
              <a:rPr lang="sr-Latn-RS" sz="2400" dirty="0">
                <a:latin typeface="+mn-lt"/>
                <a:ea typeface="+mn-ea"/>
              </a:rPr>
            </a:br>
            <a:r>
              <a:rPr lang="sr-Latn-RS" sz="2400" dirty="0">
                <a:latin typeface="+mn-lt"/>
                <a:ea typeface="+mn-ea"/>
              </a:rPr>
              <a:t>tipova Stateful aplikacija (npr. MongoDB klaster)</a:t>
            </a:r>
          </a:p>
          <a:p>
            <a:endParaRPr lang="sr-Latn-RS" sz="2400" dirty="0">
              <a:latin typeface="+mn-lt"/>
              <a:ea typeface="+mn-ea"/>
            </a:endParaRPr>
          </a:p>
          <a:p>
            <a:r>
              <a:rPr lang="sr-Latn-RS" sz="2400" dirty="0">
                <a:latin typeface="+mn-lt"/>
                <a:ea typeface="+mn-ea"/>
              </a:rPr>
              <a:t>U narednom delu ćemo govoriti o Stateful i Stateless </a:t>
            </a:r>
            <a:br>
              <a:rPr lang="sr-Latn-RS" sz="2400" dirty="0">
                <a:latin typeface="+mn-lt"/>
                <a:ea typeface="+mn-ea"/>
              </a:rPr>
            </a:br>
            <a:r>
              <a:rPr lang="sr-Latn-RS" sz="2400" dirty="0">
                <a:latin typeface="+mn-lt"/>
                <a:ea typeface="+mn-ea"/>
              </a:rPr>
              <a:t>aplikacijama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56</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69" y="207206"/>
            <a:ext cx="766916" cy="742950"/>
          </a:xfrm>
          <a:prstGeom prst="rect">
            <a:avLst/>
          </a:prstGeom>
        </p:spPr>
      </p:pic>
      <p:pic>
        <p:nvPicPr>
          <p:cNvPr id="4" name="Picture 3">
            <a:extLst>
              <a:ext uri="{FF2B5EF4-FFF2-40B4-BE49-F238E27FC236}">
                <a16:creationId xmlns:a16="http://schemas.microsoft.com/office/drawing/2014/main" id="{1E853092-6C2E-4707-ABDF-DB86841DC420}"/>
              </a:ext>
            </a:extLst>
          </p:cNvPr>
          <p:cNvPicPr>
            <a:picLocks noChangeAspect="1"/>
          </p:cNvPicPr>
          <p:nvPr/>
        </p:nvPicPr>
        <p:blipFill>
          <a:blip r:embed="rId4"/>
          <a:stretch>
            <a:fillRect/>
          </a:stretch>
        </p:blipFill>
        <p:spPr>
          <a:xfrm>
            <a:off x="7764348" y="2471610"/>
            <a:ext cx="4281902" cy="4302521"/>
          </a:xfrm>
          <a:prstGeom prst="rect">
            <a:avLst/>
          </a:prstGeom>
        </p:spPr>
      </p:pic>
    </p:spTree>
    <p:extLst>
      <p:ext uri="{BB962C8B-B14F-4D97-AF65-F5344CB8AC3E}">
        <p14:creationId xmlns:p14="http://schemas.microsoft.com/office/powerpoint/2010/main" val="7077803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Primer Service-a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Nakon što smo kreirali Deployment prema .yaml fajlu sa slide-a 40 vidimo da naš Deployment pravi  3 replike nginx Pod-ova i da im kreira labelu: </a:t>
            </a:r>
            <a:r>
              <a:rPr lang="sr-Latn-RS" sz="2400" b="1" dirty="0">
                <a:latin typeface="+mn-lt"/>
                <a:ea typeface="+mn-ea"/>
              </a:rPr>
              <a:t>app=nginx</a:t>
            </a:r>
          </a:p>
          <a:p>
            <a:r>
              <a:rPr lang="sr-Latn-RS" sz="2400" dirty="0">
                <a:latin typeface="+mn-lt"/>
                <a:ea typeface="+mn-ea"/>
              </a:rPr>
              <a:t>Stoga .yaml fajl za naš interni Service (ClusterIP tipa) izgleda:</a:t>
            </a:r>
          </a:p>
          <a:p>
            <a:pPr marL="2743200"/>
            <a:r>
              <a:rPr lang="sr-Latn-RS" sz="2400" b="1" dirty="0">
                <a:latin typeface="+mn-lt"/>
                <a:ea typeface="+mn-ea"/>
              </a:rPr>
              <a:t>type</a:t>
            </a:r>
            <a:r>
              <a:rPr lang="sr-Latn-RS" sz="2400" dirty="0">
                <a:latin typeface="+mn-lt"/>
                <a:ea typeface="+mn-ea"/>
              </a:rPr>
              <a:t> – tip Service-a</a:t>
            </a:r>
          </a:p>
          <a:p>
            <a:pPr marL="2743200"/>
            <a:r>
              <a:rPr lang="sr-Latn-RS" sz="2400" b="1" dirty="0">
                <a:latin typeface="+mn-lt"/>
                <a:ea typeface="+mn-ea"/>
              </a:rPr>
              <a:t>selector </a:t>
            </a:r>
            <a:r>
              <a:rPr lang="sr-Latn-RS" sz="2400" dirty="0">
                <a:latin typeface="+mn-lt"/>
                <a:ea typeface="+mn-ea"/>
              </a:rPr>
              <a:t>– način da matchujemo sve Pod-ove (3 komada)</a:t>
            </a:r>
          </a:p>
          <a:p>
            <a:pPr marL="2743200"/>
            <a:r>
              <a:rPr lang="sr-Latn-RS" sz="2400" b="1" dirty="0">
                <a:latin typeface="+mn-lt"/>
                <a:ea typeface="+mn-ea"/>
              </a:rPr>
              <a:t>port</a:t>
            </a:r>
            <a:r>
              <a:rPr lang="sr-Latn-RS" sz="2400" dirty="0">
                <a:latin typeface="+mn-lt"/>
                <a:ea typeface="+mn-ea"/>
              </a:rPr>
              <a:t> – listening port service-a</a:t>
            </a:r>
          </a:p>
          <a:p>
            <a:pPr marL="2743200"/>
            <a:endParaRPr lang="sr-Latn-RS" sz="2400" b="1" dirty="0">
              <a:latin typeface="+mn-lt"/>
              <a:ea typeface="+mn-ea"/>
            </a:endParaRPr>
          </a:p>
          <a:p>
            <a:pPr marL="2743200"/>
            <a:endParaRPr lang="sr-Latn-RS" sz="2400" b="1" dirty="0">
              <a:latin typeface="+mn-lt"/>
              <a:ea typeface="+mn-ea"/>
            </a:endParaRPr>
          </a:p>
          <a:p>
            <a:pPr marL="2743200"/>
            <a:endParaRPr lang="sr-Latn-RS" sz="2400" b="1" dirty="0">
              <a:latin typeface="+mn-lt"/>
              <a:ea typeface="+mn-ea"/>
            </a:endParaRPr>
          </a:p>
          <a:p>
            <a:r>
              <a:rPr lang="sr-Latn-RS" sz="2400" dirty="0">
                <a:latin typeface="+mn-lt"/>
                <a:ea typeface="+mn-ea"/>
              </a:rPr>
              <a:t>Ako izlistamo Pod-ove, Service i Endpoint-e videćemo da postoji određena veza između njih</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57</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18" name="Picture 17">
            <a:extLst>
              <a:ext uri="{FF2B5EF4-FFF2-40B4-BE49-F238E27FC236}">
                <a16:creationId xmlns:a16="http://schemas.microsoft.com/office/drawing/2014/main" id="{2CDAA08A-6909-4A9A-85A8-DBB93C8AD615}"/>
              </a:ext>
            </a:extLst>
          </p:cNvPr>
          <p:cNvPicPr>
            <a:picLocks noChangeAspect="1"/>
          </p:cNvPicPr>
          <p:nvPr/>
        </p:nvPicPr>
        <p:blipFill>
          <a:blip r:embed="rId4"/>
          <a:stretch>
            <a:fillRect/>
          </a:stretch>
        </p:blipFill>
        <p:spPr>
          <a:xfrm>
            <a:off x="636477" y="2302482"/>
            <a:ext cx="2505425" cy="2381582"/>
          </a:xfrm>
          <a:prstGeom prst="rect">
            <a:avLst/>
          </a:prstGeom>
        </p:spPr>
      </p:pic>
    </p:spTree>
    <p:extLst>
      <p:ext uri="{BB962C8B-B14F-4D97-AF65-F5344CB8AC3E}">
        <p14:creationId xmlns:p14="http://schemas.microsoft.com/office/powerpoint/2010/main" val="28350162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izlistavanje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Svi Pod-ovi (</a:t>
            </a:r>
            <a:r>
              <a:rPr lang="sr-Latn-RS" sz="2400" i="1" dirty="0">
                <a:latin typeface="+mn-lt"/>
                <a:ea typeface="+mn-ea"/>
              </a:rPr>
              <a:t>-o wide </a:t>
            </a:r>
            <a:r>
              <a:rPr lang="sr-Latn-RS" sz="2400" dirty="0">
                <a:latin typeface="+mn-lt"/>
                <a:ea typeface="+mn-ea"/>
              </a:rPr>
              <a:t>je formatiranje outputa kako bismo videli IP adrese Pod-ova)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Endpoints &amp; Services</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58</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4" name="Picture 3">
            <a:extLst>
              <a:ext uri="{FF2B5EF4-FFF2-40B4-BE49-F238E27FC236}">
                <a16:creationId xmlns:a16="http://schemas.microsoft.com/office/drawing/2014/main" id="{FFE60B28-44FE-4902-9A56-C92783A18C41}"/>
              </a:ext>
            </a:extLst>
          </p:cNvPr>
          <p:cNvPicPr>
            <a:picLocks noChangeAspect="1"/>
          </p:cNvPicPr>
          <p:nvPr/>
        </p:nvPicPr>
        <p:blipFill>
          <a:blip r:embed="rId4"/>
          <a:stretch>
            <a:fillRect/>
          </a:stretch>
        </p:blipFill>
        <p:spPr>
          <a:xfrm>
            <a:off x="1037465" y="1380814"/>
            <a:ext cx="10134600" cy="1822550"/>
          </a:xfrm>
          <a:prstGeom prst="rect">
            <a:avLst/>
          </a:prstGeom>
        </p:spPr>
      </p:pic>
      <p:pic>
        <p:nvPicPr>
          <p:cNvPr id="17" name="Picture 16">
            <a:extLst>
              <a:ext uri="{FF2B5EF4-FFF2-40B4-BE49-F238E27FC236}">
                <a16:creationId xmlns:a16="http://schemas.microsoft.com/office/drawing/2014/main" id="{C180286C-2D10-4FDF-B6BD-99BD74AF432E}"/>
              </a:ext>
            </a:extLst>
          </p:cNvPr>
          <p:cNvPicPr>
            <a:picLocks noChangeAspect="1"/>
          </p:cNvPicPr>
          <p:nvPr/>
        </p:nvPicPr>
        <p:blipFill>
          <a:blip r:embed="rId5"/>
          <a:stretch>
            <a:fillRect/>
          </a:stretch>
        </p:blipFill>
        <p:spPr>
          <a:xfrm>
            <a:off x="1555514" y="3687072"/>
            <a:ext cx="9412650" cy="1458522"/>
          </a:xfrm>
          <a:prstGeom prst="rect">
            <a:avLst/>
          </a:prstGeom>
        </p:spPr>
      </p:pic>
      <p:pic>
        <p:nvPicPr>
          <p:cNvPr id="20" name="Picture 19">
            <a:extLst>
              <a:ext uri="{FF2B5EF4-FFF2-40B4-BE49-F238E27FC236}">
                <a16:creationId xmlns:a16="http://schemas.microsoft.com/office/drawing/2014/main" id="{964163A6-68EF-4310-99F2-9F0D6996D964}"/>
              </a:ext>
            </a:extLst>
          </p:cNvPr>
          <p:cNvPicPr>
            <a:picLocks noChangeAspect="1"/>
          </p:cNvPicPr>
          <p:nvPr/>
        </p:nvPicPr>
        <p:blipFill>
          <a:blip r:embed="rId6"/>
          <a:stretch>
            <a:fillRect/>
          </a:stretch>
        </p:blipFill>
        <p:spPr>
          <a:xfrm>
            <a:off x="3076575" y="5259609"/>
            <a:ext cx="6640746" cy="1316638"/>
          </a:xfrm>
          <a:prstGeom prst="rect">
            <a:avLst/>
          </a:prstGeom>
        </p:spPr>
      </p:pic>
      <p:sp>
        <p:nvSpPr>
          <p:cNvPr id="21" name="Rectangle 20">
            <a:extLst>
              <a:ext uri="{FF2B5EF4-FFF2-40B4-BE49-F238E27FC236}">
                <a16:creationId xmlns:a16="http://schemas.microsoft.com/office/drawing/2014/main" id="{25B9D86C-91F6-4399-AE2E-C7E9DF9502B3}"/>
              </a:ext>
            </a:extLst>
          </p:cNvPr>
          <p:cNvSpPr/>
          <p:nvPr/>
        </p:nvSpPr>
        <p:spPr>
          <a:xfrm>
            <a:off x="1555514" y="4857750"/>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3FF101-3CCD-4C23-815A-862B543FA2E6}"/>
              </a:ext>
            </a:extLst>
          </p:cNvPr>
          <p:cNvSpPr/>
          <p:nvPr/>
        </p:nvSpPr>
        <p:spPr>
          <a:xfrm>
            <a:off x="3971925" y="4857750"/>
            <a:ext cx="1123950" cy="23412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9BC8FE7-EEF9-4D13-AD67-F1781F49A7D7}"/>
              </a:ext>
            </a:extLst>
          </p:cNvPr>
          <p:cNvCxnSpPr/>
          <p:nvPr/>
        </p:nvCxnSpPr>
        <p:spPr>
          <a:xfrm>
            <a:off x="5348177" y="5104161"/>
            <a:ext cx="16055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1C1D20-0B9A-452C-82D4-54E637370AD1}"/>
              </a:ext>
            </a:extLst>
          </p:cNvPr>
          <p:cNvCxnSpPr>
            <a:cxnSpLocks/>
          </p:cNvCxnSpPr>
          <p:nvPr/>
        </p:nvCxnSpPr>
        <p:spPr>
          <a:xfrm>
            <a:off x="8674608" y="5145594"/>
            <a:ext cx="8473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FD4D7CA-0031-4E2A-AD30-94D50522100C}"/>
              </a:ext>
            </a:extLst>
          </p:cNvPr>
          <p:cNvSpPr/>
          <p:nvPr/>
        </p:nvSpPr>
        <p:spPr>
          <a:xfrm>
            <a:off x="3076575" y="6345466"/>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3D859DA6-61E2-4BDE-8280-1D2211D7A4D4}"/>
              </a:ext>
            </a:extLst>
          </p:cNvPr>
          <p:cNvCxnSpPr>
            <a:stCxn id="21" idx="2"/>
            <a:endCxn id="28" idx="1"/>
          </p:cNvCxnSpPr>
          <p:nvPr/>
        </p:nvCxnSpPr>
        <p:spPr>
          <a:xfrm rot="16200000" flipH="1">
            <a:off x="2099780" y="5491876"/>
            <a:ext cx="1364511" cy="5890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7245987-14CB-4F44-BA11-4C4177FCDADC}"/>
              </a:ext>
            </a:extLst>
          </p:cNvPr>
          <p:cNvSpPr/>
          <p:nvPr/>
        </p:nvSpPr>
        <p:spPr>
          <a:xfrm>
            <a:off x="5273041"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FEDF75-79E0-43FD-B06E-E53760722977}"/>
              </a:ext>
            </a:extLst>
          </p:cNvPr>
          <p:cNvSpPr/>
          <p:nvPr/>
        </p:nvSpPr>
        <p:spPr>
          <a:xfrm>
            <a:off x="6473399"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F93FFB-640D-45F0-8378-B424C53A5794}"/>
              </a:ext>
            </a:extLst>
          </p:cNvPr>
          <p:cNvSpPr/>
          <p:nvPr/>
        </p:nvSpPr>
        <p:spPr>
          <a:xfrm>
            <a:off x="7711994" y="6345465"/>
            <a:ext cx="822959" cy="17578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F844F9A-E1F0-4634-BA32-CAE69E03156A}"/>
              </a:ext>
            </a:extLst>
          </p:cNvPr>
          <p:cNvSpPr/>
          <p:nvPr/>
        </p:nvSpPr>
        <p:spPr>
          <a:xfrm>
            <a:off x="9989821" y="2516996"/>
            <a:ext cx="978343" cy="61482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229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31" grpId="0" animBg="1"/>
      <p:bldP spid="32" grpId="0" animBg="1"/>
      <p:bldP spid="33" grpId="0" animBg="1"/>
      <p:bldP spid="3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Stateful &amp;</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Stateless</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applications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 &amp; Stateless aplikacije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Kontejnerizacija stateful aplikacija</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9903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 ideja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133474"/>
            <a:ext cx="11307872" cy="5409057"/>
          </a:xfrm>
        </p:spPr>
        <p:txBody>
          <a:bodyPr vert="horz" lIns="91440" tIns="45720" rIns="91440" bIns="45720" rtlCol="0" anchor="t">
            <a:normAutofit/>
          </a:bodyPr>
          <a:lstStyle/>
          <a:p>
            <a:r>
              <a:rPr lang="sr-Latn-RS" sz="2400" dirty="0">
                <a:latin typeface="+mn-lt"/>
                <a:ea typeface="+mn-ea"/>
              </a:rPr>
              <a:t>Glavna ideja sistema kao što je kubernetes jeste apstrakcija kompleksnih tehničkih detalja kroz predefinisane komponente i definisanje infrastrukture kroz konfiguraciju (</a:t>
            </a:r>
            <a:r>
              <a:rPr lang="sr-Latn-RS" sz="2400" i="1" dirty="0">
                <a:latin typeface="+mn-lt"/>
                <a:ea typeface="+mn-ea"/>
              </a:rPr>
              <a:t>IaaC</a:t>
            </a:r>
            <a:r>
              <a:rPr lang="sr-Latn-RS" sz="2400" dirty="0">
                <a:latin typeface="+mn-lt"/>
                <a:ea typeface="+mn-ea"/>
              </a:rPr>
              <a:t> koncept – </a:t>
            </a:r>
            <a:r>
              <a:rPr lang="sr-Latn-RS" sz="2400" i="1" dirty="0">
                <a:latin typeface="+mn-lt"/>
                <a:ea typeface="+mn-ea"/>
              </a:rPr>
              <a:t>Infrastructure as a Code</a:t>
            </a:r>
            <a:r>
              <a:rPr lang="sr-Latn-RS" sz="2400" dirty="0">
                <a:latin typeface="+mn-lt"/>
                <a:ea typeface="+mn-ea"/>
              </a:rPr>
              <a:t>) na deklarativan način</a:t>
            </a:r>
          </a:p>
          <a:p>
            <a:endParaRPr lang="sr-Latn-RS" sz="2400" dirty="0">
              <a:latin typeface="+mn-lt"/>
              <a:ea typeface="+mn-ea"/>
            </a:endParaRPr>
          </a:p>
          <a:p>
            <a:r>
              <a:rPr lang="sr-Latn-RS" sz="2400" dirty="0">
                <a:latin typeface="+mn-lt"/>
                <a:ea typeface="+mn-ea"/>
              </a:rPr>
              <a:t>Da bi se takav sistem mogao koristiti potrebno je prvo razumeti njegovu arhitekturu, celine u okviru sistema i njihovu ulogu, a potom i komponente koje se koriste za upravljanje sistemom.</a:t>
            </a:r>
          </a:p>
          <a:p>
            <a:endParaRPr lang="sr-Latn-RS" sz="2400" dirty="0">
              <a:latin typeface="+mn-lt"/>
              <a:ea typeface="+mn-ea"/>
            </a:endParaRPr>
          </a:p>
          <a:p>
            <a:r>
              <a:rPr lang="sr-Latn-RS" sz="2400" dirty="0">
                <a:latin typeface="+mn-lt"/>
                <a:ea typeface="+mn-ea"/>
              </a:rPr>
              <a:t>Kada savladamo osnovne koncepte kubernetesa, veoma lako možemo da koristimo i ostale kubernetes-derived alate kao što je OpenShift, kao i cloud tehnologije.</a:t>
            </a:r>
          </a:p>
          <a:p>
            <a:endParaRPr lang="sr-Latn-RS" sz="2400" dirty="0">
              <a:latin typeface="+mn-lt"/>
              <a:ea typeface="+mn-ea"/>
            </a:endParaRPr>
          </a:p>
          <a:p>
            <a:r>
              <a:rPr lang="sr-Latn-RS" sz="2400" dirty="0">
                <a:latin typeface="+mn-lt"/>
                <a:ea typeface="+mn-ea"/>
              </a:rPr>
              <a:t>Detaljniji opis toga šta kubernetes jeste i šta nije nalazi se u dokumentaciji na </a:t>
            </a:r>
            <a:r>
              <a:rPr lang="sr-Latn-RS" sz="2400" dirty="0">
                <a:latin typeface="+mn-lt"/>
                <a:ea typeface="+mn-ea"/>
                <a:hlinkClick r:id="rId3"/>
              </a:rPr>
              <a:t>linku</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234396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Stateful </a:t>
            </a:r>
            <a:r>
              <a:rPr lang="en-US" sz="4000" b="1" dirty="0"/>
              <a:t>&amp;</a:t>
            </a:r>
            <a:r>
              <a:rPr lang="sr-Latn-RS" sz="4000" b="1" kern="1200" dirty="0">
                <a:latin typeface="+mj-lt"/>
                <a:ea typeface="+mj-ea"/>
                <a:cs typeface="+mj-cs"/>
              </a:rPr>
              <a:t> Stateless</a:t>
            </a:r>
            <a:r>
              <a:rPr lang="en-US" sz="4000" b="1" kern="1200" dirty="0">
                <a:latin typeface="+mj-lt"/>
                <a:ea typeface="+mj-ea"/>
                <a:cs typeface="+mj-cs"/>
              </a:rPr>
              <a:t> </a:t>
            </a:r>
            <a:r>
              <a:rPr lang="en-US" sz="4000" b="1" kern="1200" dirty="0" err="1">
                <a:latin typeface="+mj-lt"/>
                <a:ea typeface="+mj-ea"/>
                <a:cs typeface="+mj-cs"/>
              </a:rPr>
              <a:t>aplikacije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Osobina sistema (aplikacije) da u svom operativnom radu za isti set ulaznih parametara uvek daje iste izlazne rezultate bez obzira na prethodno stanje naziva se </a:t>
            </a:r>
            <a:r>
              <a:rPr lang="sr-Latn-RS" sz="2400" b="1" dirty="0">
                <a:latin typeface="+mn-lt"/>
                <a:ea typeface="+mn-ea"/>
              </a:rPr>
              <a:t>idempotentnost.</a:t>
            </a:r>
            <a:endParaRPr lang="sr-Latn-RS" sz="2400" dirty="0">
              <a:latin typeface="+mn-lt"/>
              <a:ea typeface="+mn-ea"/>
            </a:endParaRPr>
          </a:p>
          <a:p>
            <a:r>
              <a:rPr lang="sr-Latn-RS" sz="2400" b="1" dirty="0">
                <a:latin typeface="+mn-lt"/>
                <a:ea typeface="+mn-ea"/>
              </a:rPr>
              <a:t>Stateless</a:t>
            </a:r>
            <a:r>
              <a:rPr lang="sr-Latn-RS" sz="2400" dirty="0">
                <a:latin typeface="+mn-lt"/>
                <a:ea typeface="+mn-ea"/>
              </a:rPr>
              <a:t> aplikacije su one kod kojih osobina idempotentnosti važi. Primer jedne takve aplikacije bila bi jednostavna </a:t>
            </a:r>
            <a:r>
              <a:rPr lang="sr-Latn-RS" sz="2400" i="1" dirty="0">
                <a:latin typeface="+mn-lt"/>
                <a:ea typeface="+mn-ea"/>
              </a:rPr>
              <a:t>frontend</a:t>
            </a:r>
            <a:r>
              <a:rPr lang="sr-Latn-RS" sz="2400" dirty="0">
                <a:latin typeface="+mn-lt"/>
                <a:ea typeface="+mn-ea"/>
              </a:rPr>
              <a:t> komponenta koja prilikom poziva određenog URL-a uvek daje isti http response kao odgovor i koji nam uvek daje isti html rezultat.</a:t>
            </a:r>
          </a:p>
          <a:p>
            <a:endParaRPr lang="sr-Latn-RS" sz="2400" b="1" dirty="0">
              <a:latin typeface="+mn-lt"/>
              <a:ea typeface="+mn-ea"/>
            </a:endParaRPr>
          </a:p>
          <a:p>
            <a:r>
              <a:rPr lang="sr-Latn-RS" sz="2400" b="1" dirty="0">
                <a:latin typeface="+mn-lt"/>
                <a:ea typeface="+mn-ea"/>
              </a:rPr>
              <a:t>Stateful</a:t>
            </a:r>
            <a:r>
              <a:rPr lang="sr-Latn-RS" sz="2400" dirty="0">
                <a:latin typeface="+mn-lt"/>
                <a:ea typeface="+mn-ea"/>
              </a:rPr>
              <a:t> aplikacije su one kod kojih stanje rada sistema zavisi dodatno od prethodnog stanja (</a:t>
            </a:r>
            <a:r>
              <a:rPr lang="sr-Latn-RS" sz="2400" i="1" dirty="0">
                <a:latin typeface="+mn-lt"/>
                <a:ea typeface="+mn-ea"/>
              </a:rPr>
              <a:t>state</a:t>
            </a:r>
            <a:r>
              <a:rPr lang="sr-Latn-RS" sz="2400" dirty="0">
                <a:latin typeface="+mn-lt"/>
                <a:ea typeface="+mn-ea"/>
              </a:rPr>
              <a:t>) odnosno one kod kojih osobina idempotentnosti ne važi.</a:t>
            </a:r>
          </a:p>
          <a:p>
            <a:pPr lvl="1"/>
            <a:r>
              <a:rPr lang="sr-Latn-RS" sz="2000" dirty="0">
                <a:latin typeface="+mn-lt"/>
                <a:ea typeface="+mn-ea"/>
              </a:rPr>
              <a:t>primer jedne takve aplikacije bila bi bilo koja bazna aplikacija. Request je query nad bazom, ali output (rezultat upita) zavisi od stanja baze.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60</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88238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Kontejnerizacija stateful aplikacija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Docker-a smo imali dodatne probleme koji su se direktno ili indirektno ticali stateful aplikacija i njihovog rada.</a:t>
            </a:r>
          </a:p>
          <a:p>
            <a:endParaRPr lang="sr-Latn-RS" sz="2400" dirty="0">
              <a:latin typeface="+mn-lt"/>
              <a:ea typeface="+mn-ea"/>
            </a:endParaRPr>
          </a:p>
          <a:p>
            <a:r>
              <a:rPr lang="sr-Latn-RS" sz="2400" dirty="0">
                <a:latin typeface="+mn-lt"/>
                <a:ea typeface="+mn-ea"/>
              </a:rPr>
              <a:t>Problem broj #1 jeste bila perzistencija podataka u okviru kontejnera i osiguravanje da se ovakav set aplikacija prilikom ponovnog pokretanja kontejnera pokreće sa sačuvanim state-om.</a:t>
            </a:r>
          </a:p>
          <a:p>
            <a:pPr lvl="1"/>
            <a:r>
              <a:rPr lang="sr-Latn-RS" sz="2000" dirty="0">
                <a:latin typeface="+mn-lt"/>
                <a:ea typeface="+mn-ea"/>
              </a:rPr>
              <a:t>Tada smo govorili o konceptu </a:t>
            </a:r>
            <a:r>
              <a:rPr lang="sr-Latn-RS" sz="2000" b="1" dirty="0">
                <a:latin typeface="+mn-lt"/>
                <a:ea typeface="+mn-ea"/>
              </a:rPr>
              <a:t>volume-</a:t>
            </a:r>
            <a:r>
              <a:rPr lang="sr-Latn-RS" sz="2000" dirty="0">
                <a:latin typeface="+mn-lt"/>
                <a:ea typeface="+mn-ea"/>
              </a:rPr>
              <a:t>a kao načinu čuvanje podataka van kontejnerskog životnog veka</a:t>
            </a:r>
          </a:p>
          <a:p>
            <a:pPr lvl="1"/>
            <a:endParaRPr lang="sr-Latn-RS" sz="2000" dirty="0">
              <a:latin typeface="+mn-lt"/>
              <a:ea typeface="+mn-ea"/>
            </a:endParaRPr>
          </a:p>
          <a:p>
            <a:r>
              <a:rPr lang="sr-Latn-RS" sz="2400" dirty="0">
                <a:latin typeface="+mn-lt"/>
                <a:ea typeface="+mn-ea"/>
              </a:rPr>
              <a:t>Problem broj #2 koji nismo „dotakli“ na Docker kursu jeste problem redosleda podizanja kontejnera i njihova konfiguracija.</a:t>
            </a:r>
          </a:p>
          <a:p>
            <a:pPr lvl="1"/>
            <a:r>
              <a:rPr lang="sr-Latn-RS" sz="2000" i="1" u="sng" dirty="0">
                <a:latin typeface="+mn-lt"/>
                <a:ea typeface="+mn-ea"/>
              </a:rPr>
              <a:t>Primer</a:t>
            </a:r>
            <a:r>
              <a:rPr lang="sr-Latn-RS" sz="2000" dirty="0">
                <a:latin typeface="+mn-lt"/>
                <a:ea typeface="+mn-ea"/>
              </a:rPr>
              <a:t>: Određene aplikacije koje se pokrećenu u klasterizovanom modu moraju se pokretati tačno određenim redosledom i prilikom njihovog pokretanja je potrebno uraditi dodatnu konfiguraciju same aplikacije (npr. MongoDB klaster, MySQL klaster i sl.)</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61</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62028106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 (deo II)</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Namespace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ConfigMap</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Secret</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16070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Kontejnerizacija Stateful aplikacija predstavlja izazov za sebe, a jedan od načina kako da rešimo problem redosleda podizanja i spuštanja kontejnera jeste – </a:t>
            </a:r>
            <a:r>
              <a:rPr lang="sr-Latn-RS" sz="2400" b="1" dirty="0">
                <a:latin typeface="+mn-lt"/>
                <a:ea typeface="+mn-ea"/>
              </a:rPr>
              <a:t>StatefulSet</a:t>
            </a:r>
            <a:endParaRPr lang="sr-Latn-RS" sz="2400" dirty="0">
              <a:latin typeface="+mn-lt"/>
              <a:ea typeface="+mn-ea"/>
            </a:endParaRPr>
          </a:p>
          <a:p>
            <a:endParaRPr lang="sr-Latn-RS" sz="2400" dirty="0">
              <a:latin typeface="+mn-lt"/>
              <a:ea typeface="+mn-ea"/>
            </a:endParaRPr>
          </a:p>
          <a:p>
            <a:r>
              <a:rPr lang="sr-Latn-RS" sz="2400" i="1" dirty="0">
                <a:latin typeface="+mn-lt"/>
                <a:ea typeface="+mn-ea"/>
              </a:rPr>
              <a:t>StatefulSet</a:t>
            </a:r>
            <a:r>
              <a:rPr lang="sr-Latn-RS" sz="2400" dirty="0">
                <a:latin typeface="+mn-lt"/>
                <a:ea typeface="+mn-ea"/>
              </a:rPr>
              <a:t> ima istu funkciju kao i </a:t>
            </a:r>
            <a:r>
              <a:rPr lang="sr-Latn-RS" sz="2400" i="1" dirty="0">
                <a:latin typeface="+mn-lt"/>
                <a:ea typeface="+mn-ea"/>
              </a:rPr>
              <a:t>Deployment </a:t>
            </a:r>
            <a:r>
              <a:rPr lang="sr-Latn-RS" sz="2400" dirty="0">
                <a:latin typeface="+mn-lt"/>
                <a:ea typeface="+mn-ea"/>
              </a:rPr>
              <a:t>samo što su u pitanju određene razlike koje smo ranije testirali kroz tri zadatka.</a:t>
            </a:r>
          </a:p>
          <a:p>
            <a:pPr lvl="1"/>
            <a:r>
              <a:rPr lang="sr-Latn-RS" sz="2000" b="1" i="1" dirty="0">
                <a:latin typeface="+mn-lt"/>
                <a:ea typeface="+mn-ea"/>
              </a:rPr>
              <a:t>Naziv Pod-a –</a:t>
            </a:r>
            <a:r>
              <a:rPr lang="sr-Latn-RS" sz="2000" i="1" dirty="0">
                <a:latin typeface="+mn-lt"/>
                <a:ea typeface="+mn-ea"/>
              </a:rPr>
              <a:t> </a:t>
            </a:r>
            <a:r>
              <a:rPr lang="sr-Latn-RS" sz="2000" dirty="0">
                <a:latin typeface="+mn-lt"/>
                <a:ea typeface="+mn-ea"/>
              </a:rPr>
              <a:t>za razliku od </a:t>
            </a:r>
            <a:r>
              <a:rPr lang="sr-Latn-RS" sz="2000" i="1" dirty="0">
                <a:latin typeface="+mn-lt"/>
                <a:ea typeface="+mn-ea"/>
              </a:rPr>
              <a:t>Deployment</a:t>
            </a:r>
            <a:r>
              <a:rPr lang="sr-Latn-RS" sz="2000" dirty="0">
                <a:latin typeface="+mn-lt"/>
                <a:ea typeface="+mn-ea"/>
              </a:rPr>
              <a:t>-a gde se ime Pod-a generiše dodavanjem dva sukcesivna identifikatora (od </a:t>
            </a:r>
            <a:r>
              <a:rPr lang="sr-Latn-RS" sz="2000" i="1" dirty="0">
                <a:latin typeface="+mn-lt"/>
                <a:ea typeface="+mn-ea"/>
              </a:rPr>
              <a:t>ReplicaSet-</a:t>
            </a:r>
            <a:r>
              <a:rPr lang="sr-Latn-RS" sz="2000" dirty="0">
                <a:latin typeface="+mn-lt"/>
                <a:ea typeface="+mn-ea"/>
              </a:rPr>
              <a:t>a i od </a:t>
            </a:r>
            <a:r>
              <a:rPr lang="sr-Latn-RS" sz="2000" i="1" dirty="0">
                <a:latin typeface="+mn-lt"/>
                <a:ea typeface="+mn-ea"/>
              </a:rPr>
              <a:t>Pod</a:t>
            </a:r>
            <a:r>
              <a:rPr lang="sr-Latn-RS" sz="2000" dirty="0">
                <a:latin typeface="+mn-lt"/>
                <a:ea typeface="+mn-ea"/>
              </a:rPr>
              <a:t>-a) kod </a:t>
            </a:r>
            <a:r>
              <a:rPr lang="sr-Latn-RS" sz="2000" i="1" dirty="0">
                <a:latin typeface="+mn-lt"/>
                <a:ea typeface="+mn-ea"/>
              </a:rPr>
              <a:t>StatefulSet-a se ime generiše kao:</a:t>
            </a:r>
          </a:p>
          <a:p>
            <a:pPr marL="457200" lvl="1" indent="0" algn="ctr">
              <a:buNone/>
            </a:pPr>
            <a:r>
              <a:rPr lang="sr-Latn-RS" sz="2000" b="1" dirty="0">
                <a:latin typeface="+mn-lt"/>
                <a:ea typeface="+mn-ea"/>
              </a:rPr>
              <a:t>&lt;StatefulSet name&gt;-&lt;ordinalni broj&gt;</a:t>
            </a:r>
            <a:r>
              <a:rPr lang="sr-Latn-RS" sz="2000" dirty="0">
                <a:latin typeface="+mn-lt"/>
                <a:ea typeface="+mn-ea"/>
              </a:rPr>
              <a:t> (o.broj je 0,1,2....N-1)</a:t>
            </a:r>
          </a:p>
          <a:p>
            <a:pPr lvl="1"/>
            <a:r>
              <a:rPr lang="sr-Latn-RS" sz="2000" b="1" i="1" dirty="0">
                <a:latin typeface="+mn-lt"/>
                <a:ea typeface="+mn-ea"/>
              </a:rPr>
              <a:t>Redosled </a:t>
            </a:r>
            <a:r>
              <a:rPr lang="sr-Latn-RS" sz="2000" dirty="0">
                <a:latin typeface="+mn-lt"/>
                <a:ea typeface="+mn-ea"/>
              </a:rPr>
              <a:t>– prilikom kreiranja N (stateful) replika, </a:t>
            </a:r>
            <a:r>
              <a:rPr lang="sr-Latn-RS" sz="2000" i="1" dirty="0">
                <a:latin typeface="+mn-lt"/>
                <a:ea typeface="+mn-ea"/>
              </a:rPr>
              <a:t>Pod</a:t>
            </a:r>
            <a:r>
              <a:rPr lang="sr-Latn-RS" sz="2000" dirty="0">
                <a:latin typeface="+mn-lt"/>
                <a:ea typeface="+mn-ea"/>
              </a:rPr>
              <a:t>-ovi se kreiraju jedan po jedan, i to redosledom prvo SS-0, SS-1 i tako sve do N-1. Tek kada prvi </a:t>
            </a:r>
            <a:r>
              <a:rPr lang="sr-Latn-RS" sz="2000" i="1" dirty="0">
                <a:latin typeface="+mn-lt"/>
                <a:ea typeface="+mn-ea"/>
              </a:rPr>
              <a:t>Pod</a:t>
            </a:r>
            <a:r>
              <a:rPr lang="sr-Latn-RS" sz="2000" dirty="0">
                <a:latin typeface="+mn-lt"/>
                <a:ea typeface="+mn-ea"/>
              </a:rPr>
              <a:t> (0.-ti) dođe u finalno stanje, počinje se sa podizanjem sledećeg Pod-a.</a:t>
            </a:r>
          </a:p>
          <a:p>
            <a:pPr lvl="1"/>
            <a:r>
              <a:rPr lang="sr-Latn-RS" sz="2000" b="1" i="1" dirty="0">
                <a:latin typeface="+mn-lt"/>
                <a:ea typeface="+mn-ea"/>
              </a:rPr>
              <a:t>Shutdown </a:t>
            </a:r>
            <a:r>
              <a:rPr lang="sr-Latn-RS" sz="2000" dirty="0">
                <a:latin typeface="+mn-lt"/>
                <a:ea typeface="+mn-ea"/>
              </a:rPr>
              <a:t> - prilikom brisanja </a:t>
            </a:r>
            <a:r>
              <a:rPr lang="sr-Latn-RS" sz="2000" i="1" dirty="0">
                <a:latin typeface="+mn-lt"/>
                <a:ea typeface="+mn-ea"/>
              </a:rPr>
              <a:t>StatefulSet</a:t>
            </a:r>
            <a:r>
              <a:rPr lang="sr-Latn-RS" sz="2000" dirty="0">
                <a:latin typeface="+mn-lt"/>
                <a:ea typeface="+mn-ea"/>
              </a:rPr>
              <a:t>-a kreće se od poslednjeg (N-1) </a:t>
            </a:r>
            <a:r>
              <a:rPr lang="sr-Latn-RS" sz="2000" i="1" dirty="0">
                <a:latin typeface="+mn-lt"/>
                <a:ea typeface="+mn-ea"/>
              </a:rPr>
              <a:t>Pod</a:t>
            </a:r>
            <a:r>
              <a:rPr lang="sr-Latn-RS" sz="2000" dirty="0">
                <a:latin typeface="+mn-lt"/>
                <a:ea typeface="+mn-ea"/>
              </a:rPr>
              <a:t>-a i njihovo uništavanje se vrši „unazad“ sve do poslednjeg </a:t>
            </a:r>
            <a:r>
              <a:rPr lang="sr-Latn-RS" sz="2000" i="1" dirty="0">
                <a:latin typeface="+mn-lt"/>
                <a:ea typeface="+mn-ea"/>
              </a:rPr>
              <a:t>Pod-</a:t>
            </a:r>
            <a:r>
              <a:rPr lang="sr-Latn-RS" sz="2000" dirty="0">
                <a:latin typeface="+mn-lt"/>
                <a:ea typeface="+mn-ea"/>
              </a:rPr>
              <a:t>a koji je 0.-ti </a:t>
            </a:r>
            <a:r>
              <a:rPr lang="sr-Latn-RS" sz="2000" i="1" dirty="0">
                <a:latin typeface="+mn-lt"/>
                <a:ea typeface="+mn-ea"/>
              </a:rPr>
              <a:t>Pod.</a:t>
            </a: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63</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spTree>
    <p:extLst>
      <p:ext uri="{BB962C8B-B14F-4D97-AF65-F5344CB8AC3E}">
        <p14:creationId xmlns:p14="http://schemas.microsoft.com/office/powerpoint/2010/main" val="18903223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000" dirty="0">
                <a:latin typeface="+mn-lt"/>
                <a:ea typeface="+mn-ea"/>
              </a:rPr>
              <a:t>Primer pravljenja </a:t>
            </a:r>
            <a:r>
              <a:rPr lang="sr-Latn-RS" sz="2000" i="1" dirty="0">
                <a:latin typeface="+mn-lt"/>
                <a:ea typeface="+mn-ea"/>
              </a:rPr>
              <a:t>StatefulSet</a:t>
            </a:r>
            <a:r>
              <a:rPr lang="sr-Latn-RS" sz="2000" dirty="0">
                <a:latin typeface="+mn-lt"/>
                <a:ea typeface="+mn-ea"/>
              </a:rPr>
              <a:t> objekta dat je na sledećoj sici:</a:t>
            </a:r>
          </a:p>
          <a:p>
            <a:r>
              <a:rPr lang="sr-Latn-RS" sz="2000" dirty="0">
                <a:latin typeface="+mn-lt"/>
                <a:ea typeface="+mn-ea"/>
              </a:rPr>
              <a:t>Vrednosti polja su slične kao kod </a:t>
            </a:r>
            <a:r>
              <a:rPr lang="sr-Latn-RS" sz="2000" i="1" dirty="0">
                <a:latin typeface="+mn-lt"/>
                <a:ea typeface="+mn-ea"/>
              </a:rPr>
              <a:t>Deployment</a:t>
            </a:r>
            <a:r>
              <a:rPr lang="sr-Latn-RS" sz="2000" dirty="0">
                <a:latin typeface="+mn-lt"/>
                <a:ea typeface="+mn-ea"/>
              </a:rPr>
              <a:t> objekta</a:t>
            </a:r>
          </a:p>
          <a:p>
            <a:endParaRPr lang="sr-Latn-RS" sz="2000" dirty="0">
              <a:latin typeface="+mn-lt"/>
              <a:ea typeface="+mn-ea"/>
            </a:endParaRPr>
          </a:p>
          <a:p>
            <a:r>
              <a:rPr lang="sr-Latn-RS" sz="2000" dirty="0">
                <a:latin typeface="+mn-lt"/>
                <a:ea typeface="+mn-ea"/>
              </a:rPr>
              <a:t>sa </a:t>
            </a:r>
            <a:r>
              <a:rPr lang="sr-Latn-RS" sz="2000" i="1" dirty="0">
                <a:latin typeface="+mn-lt"/>
                <a:ea typeface="+mn-ea"/>
              </a:rPr>
              <a:t>kubectl get pods</a:t>
            </a:r>
            <a:r>
              <a:rPr lang="sr-Latn-RS" sz="2000" dirty="0">
                <a:latin typeface="+mn-lt"/>
                <a:ea typeface="+mn-ea"/>
              </a:rPr>
              <a:t> i </a:t>
            </a:r>
            <a:r>
              <a:rPr lang="sr-Latn-RS" sz="2000" i="1" dirty="0">
                <a:latin typeface="+mn-lt"/>
                <a:ea typeface="+mn-ea"/>
              </a:rPr>
              <a:t>kubectl get statefulsets</a:t>
            </a:r>
            <a:r>
              <a:rPr lang="sr-Latn-RS" sz="2000" dirty="0">
                <a:latin typeface="+mn-lt"/>
                <a:ea typeface="+mn-ea"/>
              </a:rPr>
              <a:t> proveravamo:</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64</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pic>
        <p:nvPicPr>
          <p:cNvPr id="4" name="Picture 3">
            <a:extLst>
              <a:ext uri="{FF2B5EF4-FFF2-40B4-BE49-F238E27FC236}">
                <a16:creationId xmlns:a16="http://schemas.microsoft.com/office/drawing/2014/main" id="{33910503-9A2A-4C2E-BB89-3BA0587A024C}"/>
              </a:ext>
            </a:extLst>
          </p:cNvPr>
          <p:cNvPicPr>
            <a:picLocks noChangeAspect="1"/>
          </p:cNvPicPr>
          <p:nvPr/>
        </p:nvPicPr>
        <p:blipFill>
          <a:blip r:embed="rId4"/>
          <a:stretch>
            <a:fillRect/>
          </a:stretch>
        </p:blipFill>
        <p:spPr>
          <a:xfrm>
            <a:off x="8522860" y="1024935"/>
            <a:ext cx="3515216" cy="4591691"/>
          </a:xfrm>
          <a:prstGeom prst="rect">
            <a:avLst/>
          </a:prstGeom>
        </p:spPr>
      </p:pic>
      <p:pic>
        <p:nvPicPr>
          <p:cNvPr id="17" name="Picture 16">
            <a:extLst>
              <a:ext uri="{FF2B5EF4-FFF2-40B4-BE49-F238E27FC236}">
                <a16:creationId xmlns:a16="http://schemas.microsoft.com/office/drawing/2014/main" id="{F9F68B26-A511-46A8-846E-9F3E8F86A610}"/>
              </a:ext>
            </a:extLst>
          </p:cNvPr>
          <p:cNvPicPr>
            <a:picLocks noChangeAspect="1"/>
          </p:cNvPicPr>
          <p:nvPr/>
        </p:nvPicPr>
        <p:blipFill>
          <a:blip r:embed="rId5"/>
          <a:stretch>
            <a:fillRect/>
          </a:stretch>
        </p:blipFill>
        <p:spPr>
          <a:xfrm>
            <a:off x="795528" y="1763556"/>
            <a:ext cx="6115052" cy="484344"/>
          </a:xfrm>
          <a:prstGeom prst="rect">
            <a:avLst/>
          </a:prstGeom>
        </p:spPr>
      </p:pic>
      <p:pic>
        <p:nvPicPr>
          <p:cNvPr id="19" name="Picture 18">
            <a:extLst>
              <a:ext uri="{FF2B5EF4-FFF2-40B4-BE49-F238E27FC236}">
                <a16:creationId xmlns:a16="http://schemas.microsoft.com/office/drawing/2014/main" id="{91435DB4-BFC7-462A-93CF-E7407EA5DA27}"/>
              </a:ext>
            </a:extLst>
          </p:cNvPr>
          <p:cNvPicPr>
            <a:picLocks noChangeAspect="1"/>
          </p:cNvPicPr>
          <p:nvPr/>
        </p:nvPicPr>
        <p:blipFill>
          <a:blip r:embed="rId6"/>
          <a:stretch>
            <a:fillRect/>
          </a:stretch>
        </p:blipFill>
        <p:spPr>
          <a:xfrm>
            <a:off x="1746359" y="2579226"/>
            <a:ext cx="4515480" cy="1038370"/>
          </a:xfrm>
          <a:prstGeom prst="rect">
            <a:avLst/>
          </a:prstGeom>
        </p:spPr>
      </p:pic>
      <p:sp>
        <p:nvSpPr>
          <p:cNvPr id="20" name="Arrow: Right 19">
            <a:extLst>
              <a:ext uri="{FF2B5EF4-FFF2-40B4-BE49-F238E27FC236}">
                <a16:creationId xmlns:a16="http://schemas.microsoft.com/office/drawing/2014/main" id="{548F337F-2103-4F4E-83EB-3CAE1802FE41}"/>
              </a:ext>
            </a:extLst>
          </p:cNvPr>
          <p:cNvSpPr/>
          <p:nvPr/>
        </p:nvSpPr>
        <p:spPr>
          <a:xfrm>
            <a:off x="1028700" y="3343224"/>
            <a:ext cx="666750" cy="228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C8A6FFD-1AB1-42D8-88D3-8F08885117A8}"/>
              </a:ext>
            </a:extLst>
          </p:cNvPr>
          <p:cNvPicPr>
            <a:picLocks noChangeAspect="1"/>
          </p:cNvPicPr>
          <p:nvPr/>
        </p:nvPicPr>
        <p:blipFill>
          <a:blip r:embed="rId7"/>
          <a:stretch>
            <a:fillRect/>
          </a:stretch>
        </p:blipFill>
        <p:spPr>
          <a:xfrm>
            <a:off x="636477" y="3925601"/>
            <a:ext cx="7886383" cy="2238687"/>
          </a:xfrm>
          <a:prstGeom prst="rect">
            <a:avLst/>
          </a:prstGeom>
        </p:spPr>
      </p:pic>
      <p:sp>
        <p:nvSpPr>
          <p:cNvPr id="23" name="Arrow: Right 22">
            <a:extLst>
              <a:ext uri="{FF2B5EF4-FFF2-40B4-BE49-F238E27FC236}">
                <a16:creationId xmlns:a16="http://schemas.microsoft.com/office/drawing/2014/main" id="{59EBF925-42E6-41C5-89A4-8409DF1A4126}"/>
              </a:ext>
            </a:extLst>
          </p:cNvPr>
          <p:cNvSpPr/>
          <p:nvPr/>
        </p:nvSpPr>
        <p:spPr>
          <a:xfrm>
            <a:off x="153924" y="5438775"/>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0E70BDF-0043-459B-B22A-2D8CFDB7187D}"/>
              </a:ext>
            </a:extLst>
          </p:cNvPr>
          <p:cNvSpPr/>
          <p:nvPr/>
        </p:nvSpPr>
        <p:spPr>
          <a:xfrm>
            <a:off x="153750" y="5675121"/>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17328D1-5682-4F52-9678-6E1D39F60463}"/>
              </a:ext>
            </a:extLst>
          </p:cNvPr>
          <p:cNvSpPr/>
          <p:nvPr/>
        </p:nvSpPr>
        <p:spPr>
          <a:xfrm>
            <a:off x="153750" y="5911600"/>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7691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 i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kontekstu rada sa </a:t>
            </a:r>
            <a:r>
              <a:rPr lang="sr-Latn-RS" sz="2400" i="1" dirty="0">
                <a:latin typeface="+mn-lt"/>
                <a:ea typeface="+mn-ea"/>
              </a:rPr>
              <a:t>StatefulSet</a:t>
            </a:r>
            <a:r>
              <a:rPr lang="sr-Latn-RS" sz="2400" dirty="0">
                <a:latin typeface="+mn-lt"/>
                <a:ea typeface="+mn-ea"/>
              </a:rPr>
              <a:t>-om najčešće se koristi (mada ne uvek, naravno) u konjunkciji sa </a:t>
            </a:r>
            <a:r>
              <a:rPr lang="sr-Latn-RS" sz="2400" i="1" dirty="0">
                <a:latin typeface="+mn-lt"/>
                <a:ea typeface="+mn-ea"/>
              </a:rPr>
              <a:t>Headless Service-</a:t>
            </a:r>
            <a:r>
              <a:rPr lang="sr-Latn-RS" sz="2400" dirty="0">
                <a:latin typeface="+mn-lt"/>
                <a:ea typeface="+mn-ea"/>
              </a:rPr>
              <a:t>om.</a:t>
            </a:r>
          </a:p>
          <a:p>
            <a:r>
              <a:rPr lang="sr-Latn-RS" sz="2400" dirty="0">
                <a:latin typeface="+mn-lt"/>
                <a:ea typeface="+mn-ea"/>
              </a:rPr>
              <a:t>Ukoliko definišemo takav </a:t>
            </a:r>
            <a:r>
              <a:rPr lang="sr-Latn-RS" sz="2400" i="1" dirty="0">
                <a:latin typeface="+mn-lt"/>
                <a:ea typeface="+mn-ea"/>
              </a:rPr>
              <a:t>Service</a:t>
            </a:r>
            <a:r>
              <a:rPr lang="sr-Latn-RS" sz="2400" dirty="0">
                <a:latin typeface="+mn-lt"/>
                <a:ea typeface="+mn-ea"/>
              </a:rPr>
              <a:t> nad našim </a:t>
            </a:r>
            <a:r>
              <a:rPr lang="sr-Latn-RS" sz="2400" i="1" dirty="0">
                <a:latin typeface="+mn-lt"/>
                <a:ea typeface="+mn-ea"/>
              </a:rPr>
              <a:t>StatefulSet</a:t>
            </a:r>
            <a:r>
              <a:rPr lang="sr-Latn-RS" sz="2400" dirty="0">
                <a:latin typeface="+mn-lt"/>
                <a:ea typeface="+mn-ea"/>
              </a:rPr>
              <a:t>-om, ono što dobijamo time jeste da Pod-ovima možemo pristupati direktno kao:</a:t>
            </a:r>
          </a:p>
          <a:p>
            <a:pPr lvl="1"/>
            <a:r>
              <a:rPr lang="sr-Latn-RS" sz="2000" b="1" i="1" dirty="0">
                <a:latin typeface="+mn-lt"/>
                <a:ea typeface="+mn-ea"/>
              </a:rPr>
              <a:t>ime_StatefulSeta-ordinalniBroj</a:t>
            </a:r>
            <a:r>
              <a:rPr lang="en-US" sz="2000" b="1" i="1" dirty="0">
                <a:latin typeface="+mn-lt"/>
                <a:ea typeface="+mn-ea"/>
              </a:rPr>
              <a:t>.</a:t>
            </a:r>
            <a:r>
              <a:rPr lang="sr-Latn-RS" sz="2000" b="1" i="1" dirty="0"/>
              <a:t>ime_Headless_Servisa.</a:t>
            </a:r>
            <a:r>
              <a:rPr lang="sr-Latn-RS" sz="2000" b="1" i="1" dirty="0">
                <a:latin typeface="+mn-lt"/>
                <a:ea typeface="+mn-ea"/>
              </a:rPr>
              <a:t> </a:t>
            </a:r>
            <a:r>
              <a:rPr lang="sr-Latn-RS" sz="2000" dirty="0">
                <a:latin typeface="+mn-lt"/>
                <a:ea typeface="+mn-ea"/>
              </a:rPr>
              <a:t>tj. </a:t>
            </a:r>
            <a:r>
              <a:rPr lang="en-US" sz="2000" dirty="0">
                <a:latin typeface="+mn-lt"/>
                <a:ea typeface="+mn-ea"/>
              </a:rPr>
              <a:t>nginx-</a:t>
            </a:r>
            <a:r>
              <a:rPr lang="en-US" sz="2000" dirty="0" err="1">
                <a:latin typeface="+mn-lt"/>
                <a:ea typeface="+mn-ea"/>
              </a:rPr>
              <a:t>sts</a:t>
            </a:r>
            <a:r>
              <a:rPr lang="en-US" sz="2000" dirty="0">
                <a:latin typeface="+mn-lt"/>
                <a:ea typeface="+mn-ea"/>
              </a:rPr>
              <a:t>-0.</a:t>
            </a:r>
            <a:r>
              <a:rPr lang="sr-Latn-RS" sz="2000" dirty="0">
                <a:latin typeface="+mn-lt"/>
                <a:ea typeface="+mn-ea"/>
              </a:rPr>
              <a:t>headlessService</a:t>
            </a:r>
            <a:endParaRPr lang="sr-Latn-RS" dirty="0">
              <a:latin typeface="+mn-lt"/>
              <a:ea typeface="+mn-ea"/>
            </a:endParaRPr>
          </a:p>
          <a:p>
            <a:r>
              <a:rPr lang="sr-Latn-RS" sz="2400" dirty="0">
                <a:latin typeface="+mn-lt"/>
                <a:ea typeface="+mn-ea"/>
              </a:rPr>
              <a:t>Ovaj pristup koristićemo prilikom rada sa MongoDB bazom, kako bi mogli pristupiti Pod-ovima direktno.</a:t>
            </a: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r>
              <a:rPr lang="sr-Latn-RS" sz="2400" dirty="0">
                <a:latin typeface="+mn-lt"/>
                <a:ea typeface="+mn-ea"/>
              </a:rPr>
              <a:t>obrisati StatefulSet sa </a:t>
            </a:r>
            <a:r>
              <a:rPr lang="sr-Latn-RS" sz="2400" i="1" dirty="0">
                <a:latin typeface="+mn-lt"/>
                <a:ea typeface="+mn-ea"/>
              </a:rPr>
              <a:t>kubectl delete sts nginx-sts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65</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4643" y="246610"/>
            <a:ext cx="803433" cy="778325"/>
          </a:xfrm>
          <a:prstGeom prst="rect">
            <a:avLst/>
          </a:prstGeom>
        </p:spPr>
      </p:pic>
    </p:spTree>
    <p:extLst>
      <p:ext uri="{BB962C8B-B14F-4D97-AF65-F5344CB8AC3E}">
        <p14:creationId xmlns:p14="http://schemas.microsoft.com/office/powerpoint/2010/main" val="15771219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i="1" dirty="0">
                <a:latin typeface="+mn-lt"/>
                <a:ea typeface="+mn-ea"/>
              </a:rPr>
              <a:t>Namespace</a:t>
            </a:r>
            <a:r>
              <a:rPr lang="sr-Latn-RS" sz="2400" dirty="0">
                <a:latin typeface="+mn-lt"/>
                <a:ea typeface="+mn-ea"/>
              </a:rPr>
              <a:t> nije objekat u klasičnom smislu – </a:t>
            </a:r>
            <a:r>
              <a:rPr lang="sr-Latn-RS" sz="2400" i="1" dirty="0">
                <a:latin typeface="+mn-lt"/>
                <a:ea typeface="+mn-ea"/>
              </a:rPr>
              <a:t>per se, </a:t>
            </a:r>
            <a:r>
              <a:rPr lang="sr-Latn-RS" sz="2400" dirty="0">
                <a:latin typeface="+mn-lt"/>
                <a:ea typeface="+mn-ea"/>
              </a:rPr>
              <a:t>već predstavlja jednu logičku celinu odnosno jedan logički k8s cluster unutar fizičkog k8s klastera.</a:t>
            </a:r>
          </a:p>
          <a:p>
            <a:r>
              <a:rPr lang="sr-Latn-RS" sz="2400" dirty="0">
                <a:latin typeface="+mn-lt"/>
                <a:ea typeface="+mn-ea"/>
              </a:rPr>
              <a:t>O ovoj logičkoj podeli smo govorili na nekom od ranijih slajdova</a:t>
            </a:r>
          </a:p>
          <a:p>
            <a:r>
              <a:rPr lang="sr-Latn-RS" sz="2400" dirty="0">
                <a:latin typeface="+mn-lt"/>
                <a:ea typeface="+mn-ea"/>
              </a:rPr>
              <a:t>Kreiranje jedne logičke celine za potrebe novog projekta posao je – </a:t>
            </a:r>
            <a:r>
              <a:rPr lang="sr-Latn-RS" sz="2400" u="sng" dirty="0">
                <a:latin typeface="+mn-lt"/>
                <a:ea typeface="+mn-ea"/>
              </a:rPr>
              <a:t>K8s administratora</a:t>
            </a:r>
            <a:r>
              <a:rPr lang="sr-Latn-RS" sz="2400" dirty="0">
                <a:latin typeface="+mn-lt"/>
                <a:ea typeface="+mn-ea"/>
              </a:rPr>
              <a:t>. Na OpenShift platformi iako postoji koncept namespace-a, on se veoma indikativnije zove </a:t>
            </a:r>
            <a:r>
              <a:rPr lang="sr-Latn-RS" sz="2400" u="sng" dirty="0">
                <a:latin typeface="+mn-lt"/>
                <a:ea typeface="+mn-ea"/>
              </a:rPr>
              <a:t>project</a:t>
            </a:r>
            <a:r>
              <a:rPr lang="sr-Latn-RS" sz="2400" dirty="0">
                <a:latin typeface="+mn-lt"/>
                <a:ea typeface="+mn-ea"/>
              </a:rPr>
              <a:t>. (dva imena za istu stvar).</a:t>
            </a:r>
          </a:p>
          <a:p>
            <a:r>
              <a:rPr lang="sr-Latn-RS" sz="2400" dirty="0">
                <a:latin typeface="+mn-lt"/>
                <a:ea typeface="+mn-ea"/>
              </a:rPr>
              <a:t>Ukoliko ne specificiramo sa kojim </a:t>
            </a:r>
            <a:r>
              <a:rPr lang="sr-Latn-RS" sz="2400" i="1" dirty="0">
                <a:latin typeface="+mn-lt"/>
                <a:ea typeface="+mn-ea"/>
              </a:rPr>
              <a:t>Namespace</a:t>
            </a:r>
            <a:r>
              <a:rPr lang="sr-Latn-RS" sz="2400" dirty="0">
                <a:latin typeface="+mn-lt"/>
                <a:ea typeface="+mn-ea"/>
              </a:rPr>
              <a:t>-om radimo podrazumeva se </a:t>
            </a:r>
            <a:r>
              <a:rPr lang="sr-Latn-RS" sz="2400" b="1" dirty="0">
                <a:latin typeface="+mn-lt"/>
                <a:ea typeface="+mn-ea"/>
              </a:rPr>
              <a:t>default</a:t>
            </a:r>
            <a:endParaRPr lang="sr-Latn-RS" sz="2400" dirty="0">
              <a:latin typeface="+mn-lt"/>
              <a:ea typeface="+mn-ea"/>
            </a:endParaRPr>
          </a:p>
          <a:p>
            <a:r>
              <a:rPr lang="sr-Latn-RS" sz="2400" dirty="0">
                <a:latin typeface="+mn-lt"/>
                <a:ea typeface="+mn-ea"/>
              </a:rPr>
              <a:t>Listanje </a:t>
            </a:r>
            <a:r>
              <a:rPr lang="sr-Latn-RS" sz="2400" i="1" dirty="0">
                <a:latin typeface="+mn-lt"/>
                <a:ea typeface="+mn-ea"/>
              </a:rPr>
              <a:t>Namespace-</a:t>
            </a:r>
            <a:r>
              <a:rPr lang="sr-Latn-RS" sz="2400" dirty="0">
                <a:latin typeface="+mn-lt"/>
                <a:ea typeface="+mn-ea"/>
              </a:rPr>
              <a:t>va je jednostavno:</a:t>
            </a:r>
          </a:p>
          <a:p>
            <a:endParaRPr lang="sr-Latn-RS" sz="2400" dirty="0">
              <a:latin typeface="+mn-lt"/>
              <a:ea typeface="+mn-ea"/>
            </a:endParaRPr>
          </a:p>
          <a:p>
            <a:pPr marL="0" indent="0">
              <a:buNone/>
            </a:pPr>
            <a:r>
              <a:rPr lang="sr-Latn-RS" sz="2400" dirty="0">
                <a:latin typeface="+mn-lt"/>
                <a:ea typeface="+mn-ea"/>
              </a:rPr>
              <a:t>				Podrazumevani:</a:t>
            </a:r>
          </a:p>
          <a:p>
            <a:pPr marL="0" indent="0">
              <a:buNone/>
            </a:pPr>
            <a:r>
              <a:rPr lang="sr-Latn-RS" sz="2400" dirty="0">
                <a:latin typeface="+mn-lt"/>
                <a:ea typeface="+mn-ea"/>
              </a:rPr>
              <a:t>				Ingress:</a:t>
            </a:r>
          </a:p>
          <a:p>
            <a:pPr marL="0" indent="0">
              <a:buNone/>
            </a:pPr>
            <a:r>
              <a:rPr lang="sr-Latn-RS" sz="2400" dirty="0">
                <a:latin typeface="+mn-lt"/>
                <a:ea typeface="+mn-ea"/>
              </a:rPr>
              <a:t>				Sistemski: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66</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17" name="Picture 16">
            <a:extLst>
              <a:ext uri="{FF2B5EF4-FFF2-40B4-BE49-F238E27FC236}">
                <a16:creationId xmlns:a16="http://schemas.microsoft.com/office/drawing/2014/main" id="{1583495C-50D8-45FC-8167-73B38A45DF6F}"/>
              </a:ext>
            </a:extLst>
          </p:cNvPr>
          <p:cNvPicPr>
            <a:picLocks noChangeAspect="1"/>
          </p:cNvPicPr>
          <p:nvPr/>
        </p:nvPicPr>
        <p:blipFill>
          <a:blip r:embed="rId4"/>
          <a:stretch>
            <a:fillRect/>
          </a:stretch>
        </p:blipFill>
        <p:spPr>
          <a:xfrm>
            <a:off x="7097807" y="4431853"/>
            <a:ext cx="4134427" cy="1724266"/>
          </a:xfrm>
          <a:prstGeom prst="rect">
            <a:avLst/>
          </a:prstGeom>
        </p:spPr>
      </p:pic>
      <p:sp>
        <p:nvSpPr>
          <p:cNvPr id="18" name="Arrow: Right 17">
            <a:extLst>
              <a:ext uri="{FF2B5EF4-FFF2-40B4-BE49-F238E27FC236}">
                <a16:creationId xmlns:a16="http://schemas.microsoft.com/office/drawing/2014/main" id="{BE455EEB-5F31-4184-825C-4724D797602B}"/>
              </a:ext>
            </a:extLst>
          </p:cNvPr>
          <p:cNvSpPr/>
          <p:nvPr/>
        </p:nvSpPr>
        <p:spPr>
          <a:xfrm rot="620418">
            <a:off x="6411312" y="4915471"/>
            <a:ext cx="686497" cy="189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65174AF-B606-4472-A670-25B75DCCCD41}"/>
              </a:ext>
            </a:extLst>
          </p:cNvPr>
          <p:cNvSpPr/>
          <p:nvPr/>
        </p:nvSpPr>
        <p:spPr>
          <a:xfrm rot="21280835">
            <a:off x="5425397" y="5264001"/>
            <a:ext cx="1653580" cy="15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Brace 19">
            <a:extLst>
              <a:ext uri="{FF2B5EF4-FFF2-40B4-BE49-F238E27FC236}">
                <a16:creationId xmlns:a16="http://schemas.microsoft.com/office/drawing/2014/main" id="{6484425B-DAA7-4B57-A926-1B761944EBBA}"/>
              </a:ext>
            </a:extLst>
          </p:cNvPr>
          <p:cNvSpPr/>
          <p:nvPr/>
        </p:nvSpPr>
        <p:spPr>
          <a:xfrm>
            <a:off x="6684579" y="5569934"/>
            <a:ext cx="405187" cy="484025"/>
          </a:xfrm>
          <a:prstGeom prst="leftBrace">
            <a:avLst>
              <a:gd name="adj1" fmla="val 8333"/>
              <a:gd name="adj2" fmla="val 6954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83651D24-83D2-47E6-85A3-7D53DA677AB2}"/>
              </a:ext>
            </a:extLst>
          </p:cNvPr>
          <p:cNvSpPr/>
          <p:nvPr/>
        </p:nvSpPr>
        <p:spPr>
          <a:xfrm>
            <a:off x="5686097" y="5843752"/>
            <a:ext cx="990441" cy="13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0268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Prilikom listanja objekata (Pod-ova, Service-a ...) ukoliko ne specificiramo ni na koji drugi način, možemo videti samo one objekte iz </a:t>
            </a:r>
            <a:r>
              <a:rPr lang="sr-Latn-RS" sz="2400" b="1" i="1" dirty="0">
                <a:latin typeface="+mn-lt"/>
                <a:ea typeface="+mn-ea"/>
              </a:rPr>
              <a:t>Default</a:t>
            </a:r>
            <a:r>
              <a:rPr lang="sr-Latn-RS" sz="2400" dirty="0">
                <a:latin typeface="+mn-lt"/>
                <a:ea typeface="+mn-ea"/>
              </a:rPr>
              <a:t> namespace-a.</a:t>
            </a:r>
          </a:p>
          <a:p>
            <a:endParaRPr lang="sr-Latn-RS" sz="2400" dirty="0">
              <a:latin typeface="+mn-lt"/>
              <a:ea typeface="+mn-ea"/>
            </a:endParaRPr>
          </a:p>
          <a:p>
            <a:r>
              <a:rPr lang="sr-Latn-RS" sz="2400" dirty="0">
                <a:latin typeface="+mn-lt"/>
                <a:ea typeface="+mn-ea"/>
              </a:rPr>
              <a:t>Listanje svih Pod-ova iz kube-system </a:t>
            </a:r>
            <a:r>
              <a:rPr lang="sr-Latn-RS" sz="2400" i="1" dirty="0">
                <a:latin typeface="+mn-lt"/>
                <a:ea typeface="+mn-ea"/>
              </a:rPr>
              <a:t>Namespace</a:t>
            </a:r>
            <a:r>
              <a:rPr lang="sr-Latn-RS" sz="2400" dirty="0">
                <a:latin typeface="+mn-lt"/>
                <a:ea typeface="+mn-ea"/>
              </a:rPr>
              <a:t>-a: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Zanimljivi nazivi </a:t>
            </a:r>
            <a:r>
              <a:rPr lang="sr-Latn-RS" sz="2400" i="1" dirty="0">
                <a:latin typeface="+mn-lt"/>
                <a:ea typeface="+mn-ea"/>
              </a:rPr>
              <a:t>Pod</a:t>
            </a:r>
            <a:r>
              <a:rPr lang="sr-Latn-RS" sz="2400" dirty="0">
                <a:latin typeface="+mn-lt"/>
                <a:ea typeface="+mn-ea"/>
              </a:rPr>
              <a:t>-ova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67</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5" name="Picture 4">
            <a:extLst>
              <a:ext uri="{FF2B5EF4-FFF2-40B4-BE49-F238E27FC236}">
                <a16:creationId xmlns:a16="http://schemas.microsoft.com/office/drawing/2014/main" id="{F69C0EF4-C201-4535-9A26-735987F102F2}"/>
              </a:ext>
            </a:extLst>
          </p:cNvPr>
          <p:cNvPicPr>
            <a:picLocks noChangeAspect="1"/>
          </p:cNvPicPr>
          <p:nvPr/>
        </p:nvPicPr>
        <p:blipFill>
          <a:blip r:embed="rId4"/>
          <a:stretch>
            <a:fillRect/>
          </a:stretch>
        </p:blipFill>
        <p:spPr>
          <a:xfrm>
            <a:off x="908042" y="2707770"/>
            <a:ext cx="10707594" cy="2715004"/>
          </a:xfrm>
          <a:prstGeom prst="rect">
            <a:avLst/>
          </a:prstGeom>
        </p:spPr>
      </p:pic>
      <p:cxnSp>
        <p:nvCxnSpPr>
          <p:cNvPr id="22" name="Straight Connector 21">
            <a:extLst>
              <a:ext uri="{FF2B5EF4-FFF2-40B4-BE49-F238E27FC236}">
                <a16:creationId xmlns:a16="http://schemas.microsoft.com/office/drawing/2014/main" id="{711F80AB-280A-4F70-92E1-3FEA70F4A0A2}"/>
              </a:ext>
            </a:extLst>
          </p:cNvPr>
          <p:cNvCxnSpPr/>
          <p:nvPr/>
        </p:nvCxnSpPr>
        <p:spPr>
          <a:xfrm>
            <a:off x="795528" y="3942802"/>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E3FDA0-97D8-4208-A62D-A1BE2B0AE1B4}"/>
              </a:ext>
            </a:extLst>
          </p:cNvPr>
          <p:cNvCxnSpPr>
            <a:cxnSpLocks/>
          </p:cNvCxnSpPr>
          <p:nvPr/>
        </p:nvCxnSpPr>
        <p:spPr>
          <a:xfrm>
            <a:off x="1534510" y="4168775"/>
            <a:ext cx="13243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EFE4FB-1553-4CCB-BDA9-5D58BEE7B9FF}"/>
              </a:ext>
            </a:extLst>
          </p:cNvPr>
          <p:cNvCxnSpPr>
            <a:cxnSpLocks/>
          </p:cNvCxnSpPr>
          <p:nvPr/>
        </p:nvCxnSpPr>
        <p:spPr>
          <a:xfrm>
            <a:off x="1534510" y="4893988"/>
            <a:ext cx="120869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51EF29-C3BC-423F-98FC-48B110EB487E}"/>
              </a:ext>
            </a:extLst>
          </p:cNvPr>
          <p:cNvCxnSpPr/>
          <p:nvPr/>
        </p:nvCxnSpPr>
        <p:spPr>
          <a:xfrm>
            <a:off x="1534510" y="4652250"/>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45EA0F-6E00-4E7F-B04C-81D3629301CD}"/>
              </a:ext>
            </a:extLst>
          </p:cNvPr>
          <p:cNvCxnSpPr>
            <a:cxnSpLocks/>
          </p:cNvCxnSpPr>
          <p:nvPr/>
        </p:nvCxnSpPr>
        <p:spPr>
          <a:xfrm>
            <a:off x="1534510" y="4410512"/>
            <a:ext cx="24173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20845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10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30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30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ConfigMap </a:t>
            </a:r>
            <a:r>
              <a:rPr lang="sr-Latn-RS" sz="2400" dirty="0">
                <a:latin typeface="+mn-lt"/>
                <a:ea typeface="+mn-ea"/>
              </a:rPr>
              <a:t>je objekat koji predstavlja baš ono što mu ime kaže – mapu konfiguracija</a:t>
            </a:r>
          </a:p>
          <a:p>
            <a:endParaRPr lang="sr-Latn-RS" sz="2400" dirty="0">
              <a:latin typeface="+mn-lt"/>
              <a:ea typeface="+mn-ea"/>
            </a:endParaRPr>
          </a:p>
          <a:p>
            <a:r>
              <a:rPr lang="sr-Latn-RS" sz="2400" dirty="0">
                <a:latin typeface="+mn-lt"/>
                <a:ea typeface="+mn-ea"/>
              </a:rPr>
              <a:t>Ukoliko je potrebno nekakve eksterne konfiguracije ubaciti u sistem (npr. URL-ove baze, portove koji se koriste, nekakve flag-ove) to vršimo pomoću </a:t>
            </a:r>
            <a:r>
              <a:rPr lang="sr-Latn-RS" sz="2400" i="1" dirty="0">
                <a:latin typeface="+mn-lt"/>
                <a:ea typeface="+mn-ea"/>
              </a:rPr>
              <a:t>ConfigMap</a:t>
            </a:r>
            <a:r>
              <a:rPr lang="sr-Latn-RS" sz="2400" dirty="0">
                <a:latin typeface="+mn-lt"/>
                <a:ea typeface="+mn-ea"/>
              </a:rPr>
              <a:t>-e.</a:t>
            </a:r>
          </a:p>
          <a:p>
            <a:endParaRPr lang="sr-Latn-RS" sz="2400" dirty="0">
              <a:latin typeface="+mn-lt"/>
              <a:ea typeface="+mn-ea"/>
            </a:endParaRPr>
          </a:p>
          <a:p>
            <a:r>
              <a:rPr lang="sr-Latn-RS" sz="2400" i="1" dirty="0">
                <a:latin typeface="+mn-lt"/>
                <a:ea typeface="+mn-ea"/>
              </a:rPr>
              <a:t>ConfigMap-</a:t>
            </a:r>
            <a:r>
              <a:rPr lang="sr-Latn-RS" sz="2400" dirty="0">
                <a:latin typeface="+mn-lt"/>
                <a:ea typeface="+mn-ea"/>
              </a:rPr>
              <a:t>a kao vrednosti nekog property-ja može imati ili nekakav literal ili ceo fajl, pri čemu je vrednost property-ja ceo serijalizovani fajl!</a:t>
            </a:r>
          </a:p>
          <a:p>
            <a:endParaRPr lang="sr-Latn-RS" sz="2400" i="1" dirty="0">
              <a:latin typeface="+mn-lt"/>
              <a:ea typeface="+mn-ea"/>
            </a:endParaRPr>
          </a:p>
          <a:p>
            <a:r>
              <a:rPr lang="sr-Latn-RS" sz="2400" b="1" dirty="0">
                <a:latin typeface="+mn-lt"/>
                <a:ea typeface="+mn-ea"/>
              </a:rPr>
              <a:t>ConfigMap </a:t>
            </a:r>
            <a:r>
              <a:rPr lang="sr-Latn-RS" sz="2400" dirty="0">
                <a:latin typeface="+mn-lt"/>
                <a:ea typeface="+mn-ea"/>
              </a:rPr>
              <a:t>je </a:t>
            </a:r>
            <a:r>
              <a:rPr lang="en-US" sz="2400" dirty="0">
                <a:latin typeface="+mn-lt"/>
                <a:ea typeface="+mn-ea"/>
              </a:rPr>
              <a:t>po </a:t>
            </a:r>
            <a:r>
              <a:rPr lang="en-US" sz="2400" dirty="0" err="1">
                <a:latin typeface="+mn-lt"/>
                <a:ea typeface="+mn-ea"/>
              </a:rPr>
              <a:t>svom</a:t>
            </a:r>
            <a:r>
              <a:rPr lang="en-US" sz="2400" dirty="0">
                <a:latin typeface="+mn-lt"/>
                <a:ea typeface="+mn-ea"/>
              </a:rPr>
              <a:t> </a:t>
            </a:r>
            <a:r>
              <a:rPr lang="en-US" sz="2400" dirty="0" err="1">
                <a:latin typeface="+mn-lt"/>
                <a:ea typeface="+mn-ea"/>
              </a:rPr>
              <a:t>tipu</a:t>
            </a:r>
            <a:r>
              <a:rPr lang="en-US" sz="2400" dirty="0">
                <a:latin typeface="+mn-lt"/>
                <a:ea typeface="+mn-ea"/>
              </a:rPr>
              <a:t> </a:t>
            </a:r>
            <a:r>
              <a:rPr lang="en-US" sz="2400" i="1" dirty="0">
                <a:latin typeface="+mn-lt"/>
                <a:ea typeface="+mn-ea"/>
              </a:rPr>
              <a:t>Volume</a:t>
            </a:r>
            <a:r>
              <a:rPr lang="en-US" sz="2400" dirty="0">
                <a:latin typeface="+mn-lt"/>
                <a:ea typeface="+mn-ea"/>
              </a:rPr>
              <a:t> tip </a:t>
            </a:r>
            <a:r>
              <a:rPr lang="en-US" sz="2400" dirty="0" err="1">
                <a:latin typeface="+mn-lt"/>
                <a:ea typeface="+mn-ea"/>
              </a:rPr>
              <a:t>objekta</a:t>
            </a:r>
            <a:r>
              <a:rPr lang="en-US" sz="2400" dirty="0">
                <a:latin typeface="+mn-lt"/>
                <a:ea typeface="+mn-ea"/>
              </a:rPr>
              <a:t> </a:t>
            </a:r>
            <a:r>
              <a:rPr lang="en-US" sz="2400" dirty="0" err="1">
                <a:latin typeface="+mn-lt"/>
                <a:ea typeface="+mn-ea"/>
              </a:rPr>
              <a:t>odnosno</a:t>
            </a:r>
            <a:r>
              <a:rPr lang="en-US" sz="2400" dirty="0">
                <a:latin typeface="+mn-lt"/>
                <a:ea typeface="+mn-ea"/>
              </a:rPr>
              <a:t> </a:t>
            </a:r>
            <a:r>
              <a:rPr lang="en-US" sz="2400" dirty="0" err="1">
                <a:latin typeface="+mn-lt"/>
                <a:ea typeface="+mn-ea"/>
              </a:rPr>
              <a:t>ima</a:t>
            </a:r>
            <a:r>
              <a:rPr lang="en-US" sz="2400" dirty="0">
                <a:latin typeface="+mn-lt"/>
                <a:ea typeface="+mn-ea"/>
              </a:rPr>
              <a:t> </a:t>
            </a:r>
            <a:r>
              <a:rPr lang="en-US" sz="2400" dirty="0" err="1">
                <a:latin typeface="+mn-lt"/>
                <a:ea typeface="+mn-ea"/>
              </a:rPr>
              <a:t>sli</a:t>
            </a:r>
            <a:r>
              <a:rPr lang="sr-Latn-RS" sz="2400" dirty="0">
                <a:latin typeface="+mn-lt"/>
                <a:ea typeface="+mn-ea"/>
              </a:rPr>
              <a:t>čnu prirodu kao storage tip objekta o kom ćemo pričati nešto kasnije. To možemo posmatrati kao da smo određenom </a:t>
            </a:r>
            <a:r>
              <a:rPr lang="sr-Latn-RS" sz="2400" i="1" dirty="0">
                <a:latin typeface="+mn-lt"/>
                <a:ea typeface="+mn-ea"/>
              </a:rPr>
              <a:t>Pod</a:t>
            </a:r>
            <a:r>
              <a:rPr lang="sr-Latn-RS" sz="2400" dirty="0">
                <a:latin typeface="+mn-lt"/>
                <a:ea typeface="+mn-ea"/>
              </a:rPr>
              <a:t>-u ili skupu </a:t>
            </a:r>
            <a:r>
              <a:rPr lang="sr-Latn-RS" sz="2400" i="1" dirty="0">
                <a:latin typeface="+mn-lt"/>
                <a:ea typeface="+mn-ea"/>
              </a:rPr>
              <a:t>Pod-</a:t>
            </a:r>
            <a:r>
              <a:rPr lang="sr-Latn-RS" sz="2400" dirty="0">
                <a:latin typeface="+mn-lt"/>
                <a:ea typeface="+mn-ea"/>
              </a:rPr>
              <a:t>ova pridružili neki memorijski prostor koji sadrži konfiguracije potrebne za rad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endParaRPr lang="sr-Latn-RS" sz="2400" i="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68</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spTree>
    <p:extLst>
      <p:ext uri="{BB962C8B-B14F-4D97-AF65-F5344CB8AC3E}">
        <p14:creationId xmlns:p14="http://schemas.microsoft.com/office/powerpoint/2010/main" val="5302071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Primer kreiranja ConfigMap-e</a:t>
            </a:r>
          </a:p>
          <a:p>
            <a:endParaRPr lang="sr-Latn-RS" sz="2400" dirty="0">
              <a:latin typeface="+mn-lt"/>
              <a:ea typeface="+mn-ea"/>
            </a:endParaRPr>
          </a:p>
          <a:p>
            <a:r>
              <a:rPr lang="sr-Latn-RS" sz="2400" dirty="0">
                <a:latin typeface="+mn-lt"/>
                <a:ea typeface="+mn-ea"/>
              </a:rPr>
              <a:t>U dokumentaciju postoji nekoliko načina</a:t>
            </a:r>
            <a:br>
              <a:rPr lang="sr-Latn-RS" sz="2400" dirty="0">
                <a:latin typeface="+mn-lt"/>
                <a:ea typeface="+mn-ea"/>
              </a:rPr>
            </a:br>
            <a:r>
              <a:rPr lang="sr-Latn-RS" sz="2400" dirty="0">
                <a:latin typeface="+mn-lt"/>
                <a:ea typeface="+mn-ea"/>
              </a:rPr>
              <a:t>kreiranja i korišćenja property-ja iz </a:t>
            </a:r>
            <a:br>
              <a:rPr lang="sr-Latn-RS" sz="2400" dirty="0">
                <a:latin typeface="+mn-lt"/>
                <a:ea typeface="+mn-ea"/>
              </a:rPr>
            </a:br>
            <a:r>
              <a:rPr lang="sr-Latn-RS" sz="2400" dirty="0">
                <a:latin typeface="+mn-lt"/>
                <a:ea typeface="+mn-ea"/>
              </a:rPr>
              <a:t>ConfigMap objekta</a:t>
            </a:r>
          </a:p>
          <a:p>
            <a:endParaRPr lang="sr-Latn-RS" sz="2400" dirty="0">
              <a:latin typeface="+mn-lt"/>
              <a:ea typeface="+mn-ea"/>
            </a:endParaRPr>
          </a:p>
          <a:p>
            <a:r>
              <a:rPr lang="sr-Latn-RS" sz="2400" dirty="0">
                <a:latin typeface="+mn-lt"/>
                <a:ea typeface="+mn-ea"/>
              </a:rPr>
              <a:t>Property, kao što smo napomenuli može biti i celokupna binarna (serijalizovana) vrednost nekog fajla (ukoliko naša aplikacija zahteva takvu konfiguraciju) ili jedan property može sadržati niz od nekoliko sub-propertyja</a:t>
            </a:r>
          </a:p>
          <a:p>
            <a:endParaRPr lang="sr-Latn-RS" sz="2400" dirty="0">
              <a:latin typeface="+mn-lt"/>
              <a:ea typeface="+mn-ea"/>
            </a:endParaRPr>
          </a:p>
          <a:p>
            <a:r>
              <a:rPr lang="en-US" sz="2400" dirty="0" err="1">
                <a:latin typeface="+mn-lt"/>
                <a:ea typeface="+mn-ea"/>
              </a:rPr>
              <a:t>ConfigMap</a:t>
            </a:r>
            <a:r>
              <a:rPr lang="en-US" sz="2400" dirty="0">
                <a:latin typeface="+mn-lt"/>
                <a:ea typeface="+mn-ea"/>
              </a:rPr>
              <a:t> je tip </a:t>
            </a:r>
            <a:r>
              <a:rPr lang="en-US" sz="2400" dirty="0" err="1">
                <a:latin typeface="+mn-lt"/>
                <a:ea typeface="+mn-ea"/>
              </a:rPr>
              <a:t>resursa</a:t>
            </a:r>
            <a:r>
              <a:rPr lang="en-US" sz="2400" dirty="0">
                <a:latin typeface="+mn-lt"/>
                <a:ea typeface="+mn-ea"/>
              </a:rPr>
              <a:t> </a:t>
            </a:r>
            <a:r>
              <a:rPr lang="en-US" sz="2400" dirty="0" err="1">
                <a:latin typeface="+mn-lt"/>
                <a:ea typeface="+mn-ea"/>
              </a:rPr>
              <a:t>tj</a:t>
            </a:r>
            <a:r>
              <a:rPr lang="en-US" sz="2400" dirty="0">
                <a:latin typeface="+mn-lt"/>
                <a:ea typeface="+mn-ea"/>
              </a:rPr>
              <a:t>. </a:t>
            </a:r>
            <a:r>
              <a:rPr lang="en-US" sz="2400" dirty="0" err="1">
                <a:latin typeface="+mn-lt"/>
                <a:ea typeface="+mn-ea"/>
              </a:rPr>
              <a:t>objekta</a:t>
            </a:r>
            <a:r>
              <a:rPr lang="en-US" sz="2400" dirty="0">
                <a:latin typeface="+mn-lt"/>
                <a:ea typeface="+mn-ea"/>
              </a:rPr>
              <a:t> koji se </a:t>
            </a:r>
            <a:r>
              <a:rPr lang="en-US" sz="2400" dirty="0" err="1">
                <a:latin typeface="+mn-lt"/>
                <a:ea typeface="+mn-ea"/>
              </a:rPr>
              <a:t>nalazi</a:t>
            </a:r>
            <a:r>
              <a:rPr lang="sr-Latn-RS" sz="2400" dirty="0">
                <a:latin typeface="+mn-lt"/>
                <a:ea typeface="+mn-ea"/>
              </a:rPr>
              <a:t> </a:t>
            </a:r>
            <a:r>
              <a:rPr lang="sr-Latn-RS" sz="2400" b="1" dirty="0">
                <a:latin typeface="+mn-lt"/>
                <a:ea typeface="+mn-ea"/>
              </a:rPr>
              <a:t>izvan namespace-</a:t>
            </a:r>
            <a:r>
              <a:rPr lang="sr-Latn-RS" sz="2400" dirty="0">
                <a:latin typeface="+mn-lt"/>
                <a:ea typeface="+mn-ea"/>
              </a:rPr>
              <a:t>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69</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pic>
        <p:nvPicPr>
          <p:cNvPr id="17" name="Picture 16">
            <a:extLst>
              <a:ext uri="{FF2B5EF4-FFF2-40B4-BE49-F238E27FC236}">
                <a16:creationId xmlns:a16="http://schemas.microsoft.com/office/drawing/2014/main" id="{296B0D3A-501B-4F1A-BE92-851E785972EA}"/>
              </a:ext>
            </a:extLst>
          </p:cNvPr>
          <p:cNvPicPr>
            <a:picLocks noChangeAspect="1"/>
          </p:cNvPicPr>
          <p:nvPr/>
        </p:nvPicPr>
        <p:blipFill>
          <a:blip r:embed="rId4"/>
          <a:stretch>
            <a:fillRect/>
          </a:stretch>
        </p:blipFill>
        <p:spPr>
          <a:xfrm>
            <a:off x="6280533" y="1015314"/>
            <a:ext cx="5477639" cy="1867161"/>
          </a:xfrm>
          <a:prstGeom prst="rect">
            <a:avLst/>
          </a:prstGeom>
        </p:spPr>
      </p:pic>
    </p:spTree>
    <p:extLst>
      <p:ext uri="{BB962C8B-B14F-4D97-AF65-F5344CB8AC3E}">
        <p14:creationId xmlns:p14="http://schemas.microsoft.com/office/powerpoint/2010/main" val="335845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Zašto sada Kubernetes?</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E33E2D83-D0FD-4795-9A89-5A6055646C5A}"/>
              </a:ext>
            </a:extLst>
          </p:cNvPr>
          <p:cNvPicPr>
            <a:picLocks noGrp="1" noChangeAspect="1"/>
          </p:cNvPicPr>
          <p:nvPr>
            <p:ph sz="quarter" idx="14"/>
          </p:nvPr>
        </p:nvPicPr>
        <p:blipFill>
          <a:blip r:embed="rId3"/>
          <a:stretch>
            <a:fillRect/>
          </a:stretch>
        </p:blipFill>
        <p:spPr>
          <a:xfrm>
            <a:off x="636478" y="1015314"/>
            <a:ext cx="7364414" cy="399283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F6524E83-22CF-4B10-9AE1-71116F5FC1E4}"/>
              </a:ext>
            </a:extLst>
          </p:cNvPr>
          <p:cNvSpPr/>
          <p:nvPr/>
        </p:nvSpPr>
        <p:spPr>
          <a:xfrm>
            <a:off x="795528" y="4476750"/>
            <a:ext cx="5633847" cy="4762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3D7DFC5-F1FA-48CF-ABA5-820897D35B39}"/>
              </a:ext>
            </a:extLst>
          </p:cNvPr>
          <p:cNvPicPr>
            <a:picLocks noChangeAspect="1"/>
          </p:cNvPicPr>
          <p:nvPr/>
        </p:nvPicPr>
        <p:blipFill>
          <a:blip r:embed="rId4"/>
          <a:stretch>
            <a:fillRect/>
          </a:stretch>
        </p:blipFill>
        <p:spPr>
          <a:xfrm>
            <a:off x="8258282" y="2943156"/>
            <a:ext cx="3809786" cy="3914844"/>
          </a:xfrm>
          <a:prstGeom prst="rect">
            <a:avLst/>
          </a:prstGeom>
        </p:spPr>
      </p:pic>
      <p:sp>
        <p:nvSpPr>
          <p:cNvPr id="18" name="Speech Bubble: Rectangle with Corners Rounded 17">
            <a:extLst>
              <a:ext uri="{FF2B5EF4-FFF2-40B4-BE49-F238E27FC236}">
                <a16:creationId xmlns:a16="http://schemas.microsoft.com/office/drawing/2014/main" id="{B418D440-A15A-46F4-BC94-3A68181AB031}"/>
              </a:ext>
            </a:extLst>
          </p:cNvPr>
          <p:cNvSpPr/>
          <p:nvPr/>
        </p:nvSpPr>
        <p:spPr>
          <a:xfrm>
            <a:off x="795528" y="5162550"/>
            <a:ext cx="7205364" cy="1219962"/>
          </a:xfrm>
          <a:prstGeom prst="wedgeRoundRectCallout">
            <a:avLst>
              <a:gd name="adj1" fmla="val 72319"/>
              <a:gd name="adj2" fmla="val -60860"/>
              <a:gd name="adj3" fmla="val 16667"/>
            </a:avLst>
          </a:prstGeom>
          <a:solidFill>
            <a:schemeClr val="bg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sr-Latn-RS" dirty="0"/>
              <a:t>„Možda nisi svestan toga, ali nakon ovog kursa ti si ekspert za Kubernetes“</a:t>
            </a:r>
            <a:br>
              <a:rPr lang="sr-Latn-RS" dirty="0"/>
            </a:br>
            <a:r>
              <a:rPr lang="sr-Latn-RS" dirty="0"/>
              <a:t>- Boban Motika, verovatno   </a:t>
            </a:r>
            <a:endParaRPr lang="en-US" dirty="0"/>
          </a:p>
        </p:txBody>
      </p:sp>
    </p:spTree>
    <p:extLst>
      <p:ext uri="{BB962C8B-B14F-4D97-AF65-F5344CB8AC3E}">
        <p14:creationId xmlns:p14="http://schemas.microsoft.com/office/powerpoint/2010/main" val="215021495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Secret</a:t>
            </a:r>
            <a:r>
              <a:rPr lang="sr-Latn-RS" sz="2400" dirty="0">
                <a:latin typeface="+mn-lt"/>
                <a:ea typeface="+mn-ea"/>
              </a:rPr>
              <a:t> je koncept o kom smo pričali odnosno koji smo pomenuli na Docker kursu (bez demonstracije)</a:t>
            </a:r>
          </a:p>
          <a:p>
            <a:r>
              <a:rPr lang="sr-Latn-RS" sz="2400" dirty="0">
                <a:latin typeface="+mn-lt"/>
                <a:ea typeface="+mn-ea"/>
              </a:rPr>
              <a:t>Po svojoj formi sličan je </a:t>
            </a:r>
            <a:r>
              <a:rPr lang="sr-Latn-RS" sz="2400" i="1" dirty="0">
                <a:latin typeface="+mn-lt"/>
                <a:ea typeface="+mn-ea"/>
              </a:rPr>
              <a:t>ConfigMap</a:t>
            </a:r>
            <a:r>
              <a:rPr lang="sr-Latn-RS" sz="2400" dirty="0">
                <a:latin typeface="+mn-lt"/>
                <a:ea typeface="+mn-ea"/>
              </a:rPr>
              <a:t>-i samo što je predviđen da radi sa tajnovitim podacima kao što su username-i i password-i, tokeni, key-evi ...</a:t>
            </a:r>
          </a:p>
          <a:p>
            <a:r>
              <a:rPr lang="sr-Latn-RS" sz="2400" i="1" dirty="0">
                <a:latin typeface="+mn-lt"/>
                <a:ea typeface="+mn-ea"/>
              </a:rPr>
              <a:t>Secret</a:t>
            </a:r>
            <a:r>
              <a:rPr lang="sr-Latn-RS" sz="2400" dirty="0">
                <a:latin typeface="+mn-lt"/>
                <a:ea typeface="+mn-ea"/>
              </a:rPr>
              <a:t> kao koncept postoji i kod drugih kontejner orkestratora (Docker Swarm)</a:t>
            </a:r>
          </a:p>
          <a:p>
            <a:r>
              <a:rPr lang="sr-Latn-RS" sz="2400" dirty="0">
                <a:latin typeface="+mn-lt"/>
                <a:ea typeface="+mn-ea"/>
              </a:rPr>
              <a:t>Način kako se tajnoviti podatak prebacuje unutar </a:t>
            </a:r>
            <a:r>
              <a:rPr lang="sr-Latn-RS" sz="2400" i="1" dirty="0">
                <a:latin typeface="+mn-lt"/>
                <a:ea typeface="+mn-ea"/>
              </a:rPr>
              <a:t>Pod</a:t>
            </a:r>
            <a:r>
              <a:rPr lang="sr-Latn-RS" sz="2400" dirty="0">
                <a:latin typeface="+mn-lt"/>
                <a:ea typeface="+mn-ea"/>
              </a:rPr>
              <a:t>-a je regulisan na samom nivou kubernetesa, a ukoliko koristimo </a:t>
            </a:r>
            <a:r>
              <a:rPr lang="sr-Latn-RS" sz="2400" i="1" dirty="0">
                <a:latin typeface="+mn-lt"/>
                <a:ea typeface="+mn-ea"/>
              </a:rPr>
              <a:t>Secret</a:t>
            </a:r>
            <a:r>
              <a:rPr lang="sr-Latn-RS" sz="2400" dirty="0">
                <a:latin typeface="+mn-lt"/>
                <a:ea typeface="+mn-ea"/>
              </a:rPr>
              <a:t> ili </a:t>
            </a:r>
            <a:r>
              <a:rPr lang="sr-Latn-RS" sz="2400" i="1" dirty="0">
                <a:latin typeface="+mn-lt"/>
                <a:ea typeface="+mn-ea"/>
              </a:rPr>
              <a:t>ConfigMap</a:t>
            </a:r>
            <a:r>
              <a:rPr lang="sr-Latn-RS" sz="2400" dirty="0">
                <a:latin typeface="+mn-lt"/>
                <a:ea typeface="+mn-ea"/>
              </a:rPr>
              <a:t> ideja jeste da u drugom objektu (npr. specifikacija </a:t>
            </a:r>
            <a:r>
              <a:rPr lang="sr-Latn-RS" sz="2400" i="1" dirty="0">
                <a:latin typeface="+mn-lt"/>
                <a:ea typeface="+mn-ea"/>
              </a:rPr>
              <a:t>Pod</a:t>
            </a:r>
            <a:r>
              <a:rPr lang="sr-Latn-RS" sz="2400" dirty="0">
                <a:latin typeface="+mn-lt"/>
                <a:ea typeface="+mn-ea"/>
              </a:rPr>
              <a:t>-a u okviru </a:t>
            </a:r>
            <a:r>
              <a:rPr lang="sr-Latn-RS" sz="2400" i="1" dirty="0">
                <a:latin typeface="+mn-lt"/>
                <a:ea typeface="+mn-ea"/>
              </a:rPr>
              <a:t>Deployment-</a:t>
            </a:r>
            <a:r>
              <a:rPr lang="sr-Latn-RS" sz="2400" dirty="0">
                <a:latin typeface="+mn-lt"/>
                <a:ea typeface="+mn-ea"/>
              </a:rPr>
              <a:t>a) referiramo ovaj objekat (</a:t>
            </a:r>
            <a:r>
              <a:rPr lang="sr-Latn-RS" sz="2400" i="1" dirty="0">
                <a:latin typeface="+mn-lt"/>
                <a:ea typeface="+mn-ea"/>
              </a:rPr>
              <a:t>Secret </a:t>
            </a:r>
            <a:r>
              <a:rPr lang="sr-Latn-RS" sz="2400" dirty="0">
                <a:latin typeface="+mn-lt"/>
                <a:ea typeface="+mn-ea"/>
              </a:rPr>
              <a:t>ili </a:t>
            </a:r>
            <a:r>
              <a:rPr lang="sr-Latn-RS" sz="2400" i="1" dirty="0">
                <a:latin typeface="+mn-lt"/>
                <a:ea typeface="+mn-ea"/>
              </a:rPr>
              <a:t>ConfigMap)</a:t>
            </a:r>
          </a:p>
          <a:p>
            <a:r>
              <a:rPr lang="sr-Latn-RS" sz="2400" dirty="0">
                <a:latin typeface="+mn-lt"/>
                <a:ea typeface="+mn-ea"/>
              </a:rPr>
              <a:t>Postoje različiti tipovi predefinisanih </a:t>
            </a:r>
            <a:r>
              <a:rPr lang="sr-Latn-RS" sz="2400" i="1" dirty="0">
                <a:latin typeface="+mn-lt"/>
                <a:ea typeface="+mn-ea"/>
              </a:rPr>
              <a:t>Secret-</a:t>
            </a:r>
            <a:r>
              <a:rPr lang="sr-Latn-RS" sz="2400" dirty="0">
                <a:latin typeface="+mn-lt"/>
                <a:ea typeface="+mn-ea"/>
              </a:rPr>
              <a:t>a koji se koriste za najčešći tip tajnovitih podataka (TLS key-evi, SSH kredencijali, Basic auth tj. username i password, access token-i ...) mada je moguće koristiti i custom korisničke tajnovite podatke, pa je tada tip </a:t>
            </a:r>
            <a:r>
              <a:rPr lang="sr-Latn-RS" sz="2400" u="sng" dirty="0">
                <a:latin typeface="+mn-lt"/>
                <a:ea typeface="+mn-ea"/>
              </a:rPr>
              <a:t>Opaque</a:t>
            </a:r>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70</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spTree>
    <p:extLst>
      <p:ext uri="{BB962C8B-B14F-4D97-AF65-F5344CB8AC3E}">
        <p14:creationId xmlns:p14="http://schemas.microsoft.com/office/powerpoint/2010/main" val="3472356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ConfigMap</a:t>
            </a:r>
            <a:r>
              <a:rPr lang="sr-Latn-RS" sz="2400" dirty="0">
                <a:latin typeface="+mn-lt"/>
                <a:ea typeface="+mn-ea"/>
              </a:rPr>
              <a:t>-e i </a:t>
            </a:r>
            <a:r>
              <a:rPr lang="sr-Latn-RS" sz="2400" i="1" dirty="0">
                <a:latin typeface="+mn-lt"/>
                <a:ea typeface="+mn-ea"/>
              </a:rPr>
              <a:t>Secret</a:t>
            </a:r>
            <a:r>
              <a:rPr lang="sr-Latn-RS" sz="2400" dirty="0">
                <a:latin typeface="+mn-lt"/>
                <a:ea typeface="+mn-ea"/>
              </a:rPr>
              <a:t> ima sličnu formu, uz </a:t>
            </a:r>
            <a:br>
              <a:rPr lang="sr-Latn-RS" sz="2400" dirty="0">
                <a:latin typeface="+mn-lt"/>
                <a:ea typeface="+mn-ea"/>
              </a:rPr>
            </a:br>
            <a:r>
              <a:rPr lang="sr-Latn-RS" sz="2400" dirty="0">
                <a:latin typeface="+mn-lt"/>
                <a:ea typeface="+mn-ea"/>
              </a:rPr>
              <a:t>dodatnu razliku da postoji polje koje govori o tipu tajnovitog</a:t>
            </a:r>
            <a:br>
              <a:rPr lang="sr-Latn-RS" sz="2400" dirty="0">
                <a:latin typeface="+mn-lt"/>
                <a:ea typeface="+mn-ea"/>
              </a:rPr>
            </a:br>
            <a:r>
              <a:rPr lang="sr-Latn-RS" sz="2400" dirty="0">
                <a:latin typeface="+mn-lt"/>
                <a:ea typeface="+mn-ea"/>
              </a:rPr>
              <a:t>podatka</a:t>
            </a:r>
          </a:p>
          <a:p>
            <a:endParaRPr lang="sr-Latn-RS" sz="2400" dirty="0">
              <a:latin typeface="+mn-lt"/>
              <a:ea typeface="+mn-ea"/>
            </a:endParaRPr>
          </a:p>
          <a:p>
            <a:r>
              <a:rPr lang="sr-Latn-RS" sz="2400" dirty="0">
                <a:latin typeface="+mn-lt"/>
                <a:ea typeface="+mn-ea"/>
              </a:rPr>
              <a:t>I </a:t>
            </a:r>
            <a:r>
              <a:rPr lang="sr-Latn-RS" sz="2400" i="1" dirty="0">
                <a:latin typeface="+mn-lt"/>
                <a:ea typeface="+mn-ea"/>
              </a:rPr>
              <a:t>Secret</a:t>
            </a:r>
            <a:r>
              <a:rPr lang="sr-Latn-RS" sz="2400" dirty="0">
                <a:latin typeface="+mn-lt"/>
                <a:ea typeface="+mn-ea"/>
              </a:rPr>
              <a:t> i </a:t>
            </a:r>
            <a:r>
              <a:rPr lang="sr-Latn-RS" sz="2400" i="1" dirty="0">
                <a:latin typeface="+mn-lt"/>
                <a:ea typeface="+mn-ea"/>
              </a:rPr>
              <a:t>ConfigMap</a:t>
            </a:r>
            <a:r>
              <a:rPr lang="sr-Latn-RS" sz="2400" dirty="0">
                <a:latin typeface="+mn-lt"/>
                <a:ea typeface="+mn-ea"/>
              </a:rPr>
              <a:t> se injektuju u </a:t>
            </a:r>
            <a:r>
              <a:rPr lang="sr-Latn-RS" sz="2400" i="1" dirty="0">
                <a:latin typeface="+mn-lt"/>
                <a:ea typeface="+mn-ea"/>
              </a:rPr>
              <a:t>Pod</a:t>
            </a:r>
            <a:r>
              <a:rPr lang="sr-Latn-RS" sz="2400" dirty="0">
                <a:latin typeface="+mn-lt"/>
                <a:ea typeface="+mn-ea"/>
              </a:rPr>
              <a:t>(ove) prilikom njihove inicijalizacije.</a:t>
            </a:r>
          </a:p>
          <a:p>
            <a:endParaRPr lang="sr-Latn-RS" sz="2400" dirty="0">
              <a:latin typeface="+mn-lt"/>
              <a:ea typeface="+mn-ea"/>
            </a:endParaRPr>
          </a:p>
          <a:p>
            <a:r>
              <a:rPr lang="sr-Latn-RS" sz="2400" dirty="0">
                <a:latin typeface="+mn-lt"/>
                <a:ea typeface="+mn-ea"/>
              </a:rPr>
              <a:t>Ukoliko je potrebno neku konfiguraciju ili tajnovit podatak čitati u procesu Runtime-a, moguće je koristiti K8s API i tako dinamički menjati ponašanje sistema (u Runtime-u) u zavisnosti od promene </a:t>
            </a:r>
            <a:r>
              <a:rPr lang="sr-Latn-RS" sz="2400" i="1" dirty="0">
                <a:latin typeface="+mn-lt"/>
                <a:ea typeface="+mn-ea"/>
              </a:rPr>
              <a:t>Secret</a:t>
            </a:r>
            <a:r>
              <a:rPr lang="sr-Latn-RS" sz="2400" dirty="0">
                <a:latin typeface="+mn-lt"/>
                <a:ea typeface="+mn-ea"/>
              </a:rPr>
              <a:t>-a odnosno </a:t>
            </a:r>
            <a:r>
              <a:rPr lang="sr-Latn-RS" sz="2400" i="1" dirty="0">
                <a:latin typeface="+mn-lt"/>
                <a:ea typeface="+mn-ea"/>
              </a:rPr>
              <a:t>ConfigMap-</a:t>
            </a:r>
            <a:r>
              <a:rPr lang="sr-Latn-RS" sz="2400" dirty="0">
                <a:latin typeface="+mn-lt"/>
                <a:ea typeface="+mn-ea"/>
              </a:rPr>
              <a:t>e tj. nekog od polja.</a:t>
            </a:r>
          </a:p>
          <a:p>
            <a:endParaRPr lang="sr-Latn-RS" sz="2400" dirty="0">
              <a:latin typeface="+mn-lt"/>
              <a:ea typeface="+mn-ea"/>
            </a:endParaRPr>
          </a:p>
          <a:p>
            <a:r>
              <a:rPr lang="sr-Latn-RS" sz="2400" dirty="0">
                <a:latin typeface="+mn-lt"/>
                <a:ea typeface="+mn-ea"/>
              </a:rPr>
              <a:t>Kao i </a:t>
            </a:r>
            <a:r>
              <a:rPr lang="sr-Latn-RS" sz="2400" i="1" dirty="0">
                <a:latin typeface="+mn-lt"/>
                <a:ea typeface="+mn-ea"/>
              </a:rPr>
              <a:t>ConfigMap</a:t>
            </a:r>
            <a:r>
              <a:rPr lang="sr-Latn-RS" sz="2400" dirty="0">
                <a:latin typeface="+mn-lt"/>
                <a:ea typeface="+mn-ea"/>
              </a:rPr>
              <a:t> i tip resursa </a:t>
            </a:r>
            <a:r>
              <a:rPr lang="sr-Latn-RS" sz="2400" i="1" dirty="0">
                <a:latin typeface="+mn-lt"/>
                <a:ea typeface="+mn-ea"/>
              </a:rPr>
              <a:t>Secret</a:t>
            </a:r>
            <a:r>
              <a:rPr lang="sr-Latn-RS" sz="2400" dirty="0">
                <a:latin typeface="+mn-lt"/>
                <a:ea typeface="+mn-ea"/>
              </a:rPr>
              <a:t> takođe se nalazi izvan </a:t>
            </a:r>
            <a:r>
              <a:rPr lang="sr-Latn-RS" sz="2400" b="1" dirty="0">
                <a:latin typeface="+mn-lt"/>
                <a:ea typeface="+mn-ea"/>
              </a:rPr>
              <a:t>namespace-</a:t>
            </a:r>
            <a:r>
              <a:rPr lang="sr-Latn-RS" sz="2400" dirty="0">
                <a:latin typeface="+mn-lt"/>
                <a:ea typeface="+mn-ea"/>
              </a:rPr>
              <a:t>a i može se referirati iz bilo kog ns-a.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71</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pic>
        <p:nvPicPr>
          <p:cNvPr id="17" name="Picture 16">
            <a:extLst>
              <a:ext uri="{FF2B5EF4-FFF2-40B4-BE49-F238E27FC236}">
                <a16:creationId xmlns:a16="http://schemas.microsoft.com/office/drawing/2014/main" id="{DC2389D4-BB64-41A5-BA3C-178D7296ED53}"/>
              </a:ext>
            </a:extLst>
          </p:cNvPr>
          <p:cNvPicPr>
            <a:picLocks noChangeAspect="1"/>
          </p:cNvPicPr>
          <p:nvPr/>
        </p:nvPicPr>
        <p:blipFill>
          <a:blip r:embed="rId4"/>
          <a:stretch>
            <a:fillRect/>
          </a:stretch>
        </p:blipFill>
        <p:spPr>
          <a:xfrm>
            <a:off x="8800669" y="847576"/>
            <a:ext cx="3086531" cy="1790950"/>
          </a:xfrm>
          <a:prstGeom prst="rect">
            <a:avLst/>
          </a:prstGeom>
        </p:spPr>
      </p:pic>
    </p:spTree>
    <p:extLst>
      <p:ext uri="{BB962C8B-B14F-4D97-AF65-F5344CB8AC3E}">
        <p14:creationId xmlns:p14="http://schemas.microsoft.com/office/powerpoint/2010/main" val="39516964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III)</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Rekapitulacija Docker Storage-a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Storage na nivou K8s-a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PersistentVolumeClaim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PersistentVolume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StorageClass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946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slučaju rada sa Docker-om imali smo problem perzistiranja podataka i nakon restarta kontejnera. Tada smo govorili o </a:t>
            </a:r>
            <a:r>
              <a:rPr lang="sr-Latn-RS" sz="2400" b="1" dirty="0">
                <a:latin typeface="+mn-lt"/>
                <a:ea typeface="+mn-ea"/>
              </a:rPr>
              <a:t>Volume</a:t>
            </a:r>
            <a:r>
              <a:rPr lang="sr-Latn-RS" sz="2400" dirty="0">
                <a:latin typeface="+mn-lt"/>
                <a:ea typeface="+mn-ea"/>
              </a:rPr>
              <a:t>-ima i određenim tipovima Volume-a (named volumes, binds ...)</a:t>
            </a:r>
          </a:p>
          <a:p>
            <a:r>
              <a:rPr lang="sr-Latn-RS" sz="2400" dirty="0">
                <a:latin typeface="+mn-lt"/>
                <a:ea typeface="+mn-ea"/>
              </a:rPr>
              <a:t>Tada smo zaključili da su podaci perzistirani </a:t>
            </a:r>
            <a:r>
              <a:rPr lang="sr-Latn-RS" sz="2400" b="1" dirty="0">
                <a:latin typeface="+mn-lt"/>
                <a:ea typeface="+mn-ea"/>
              </a:rPr>
              <a:t>u okviru DockerMachine-a</a:t>
            </a:r>
            <a:r>
              <a:rPr lang="sr-Latn-RS" sz="2400" dirty="0">
                <a:latin typeface="+mn-lt"/>
                <a:ea typeface="+mn-ea"/>
              </a:rPr>
              <a:t> i da se na taj način postiže čuvanje sadržaja.</a:t>
            </a:r>
          </a:p>
          <a:p>
            <a:r>
              <a:rPr lang="sr-Latn-RS" sz="2400" dirty="0">
                <a:latin typeface="+mn-lt"/>
                <a:ea typeface="+mn-ea"/>
              </a:rPr>
              <a:t>Recap: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73</a:t>
            </a:fld>
            <a:endParaRPr lang="en-US" sz="1000">
              <a:solidFill>
                <a:schemeClr val="tx1">
                  <a:tint val="75000"/>
                </a:schemeClr>
              </a:solidFill>
              <a:latin typeface="+mn-lt"/>
              <a:ea typeface="+mn-ea"/>
            </a:endParaRPr>
          </a:p>
        </p:txBody>
      </p:sp>
      <p:pic>
        <p:nvPicPr>
          <p:cNvPr id="5" name="Picture 4">
            <a:extLst>
              <a:ext uri="{FF2B5EF4-FFF2-40B4-BE49-F238E27FC236}">
                <a16:creationId xmlns:a16="http://schemas.microsoft.com/office/drawing/2014/main" id="{9D7B3A93-BCC6-4E7F-9F42-612AA8361593}"/>
              </a:ext>
            </a:extLst>
          </p:cNvPr>
          <p:cNvPicPr>
            <a:picLocks noChangeAspect="1"/>
          </p:cNvPicPr>
          <p:nvPr/>
        </p:nvPicPr>
        <p:blipFill>
          <a:blip r:embed="rId3"/>
          <a:stretch>
            <a:fillRect/>
          </a:stretch>
        </p:blipFill>
        <p:spPr>
          <a:xfrm>
            <a:off x="3310759" y="2989182"/>
            <a:ext cx="6432330" cy="3701080"/>
          </a:xfrm>
          <a:prstGeom prst="rect">
            <a:avLst/>
          </a:prstGeom>
        </p:spPr>
      </p:pic>
      <p:sp>
        <p:nvSpPr>
          <p:cNvPr id="16" name="Arrow: Right 15">
            <a:extLst>
              <a:ext uri="{FF2B5EF4-FFF2-40B4-BE49-F238E27FC236}">
                <a16:creationId xmlns:a16="http://schemas.microsoft.com/office/drawing/2014/main" id="{6F267F64-A7FA-49A6-8394-737805AD89F4}"/>
              </a:ext>
            </a:extLst>
          </p:cNvPr>
          <p:cNvSpPr/>
          <p:nvPr/>
        </p:nvSpPr>
        <p:spPr>
          <a:xfrm rot="21302022">
            <a:off x="1524800" y="3519997"/>
            <a:ext cx="2648607" cy="134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8609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Ukoliko primenimo paralelizam između DockerMachine-a i </a:t>
            </a:r>
            <a:r>
              <a:rPr lang="sr-Latn-RS" sz="2400" i="1" dirty="0">
                <a:latin typeface="+mn-lt"/>
                <a:ea typeface="+mn-ea"/>
              </a:rPr>
              <a:t>Pod</a:t>
            </a:r>
            <a:r>
              <a:rPr lang="sr-Latn-RS" sz="2400" dirty="0">
                <a:latin typeface="+mn-lt"/>
                <a:ea typeface="+mn-ea"/>
              </a:rPr>
              <a:t>-a razumećemo da bi se u slučaju pokretanja kontejnera naši podaci čuvali u okviru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r>
              <a:rPr lang="sr-Latn-RS" sz="2400" dirty="0">
                <a:latin typeface="+mn-lt"/>
                <a:ea typeface="+mn-ea"/>
              </a:rPr>
              <a:t>Ovo nije dobro jer se </a:t>
            </a:r>
            <a:r>
              <a:rPr lang="sr-Latn-RS" sz="2400" i="1" dirty="0">
                <a:latin typeface="+mn-lt"/>
                <a:ea typeface="+mn-ea"/>
              </a:rPr>
              <a:t>Pod-</a:t>
            </a:r>
            <a:r>
              <a:rPr lang="sr-Latn-RS" sz="2400" dirty="0">
                <a:latin typeface="+mn-lt"/>
                <a:ea typeface="+mn-ea"/>
              </a:rPr>
              <a:t>ovi često brišu prilikom automatskog skaliranja (elastičnog), prilikom npr. rolling update-a ili nekih drugih akcija. Drugim rečima, </a:t>
            </a:r>
            <a:r>
              <a:rPr lang="sr-Latn-RS" sz="2400" i="1" dirty="0">
                <a:latin typeface="+mn-lt"/>
                <a:ea typeface="+mn-ea"/>
              </a:rPr>
              <a:t>Pod</a:t>
            </a:r>
            <a:r>
              <a:rPr lang="sr-Latn-RS" sz="2400" dirty="0">
                <a:latin typeface="+mn-lt"/>
                <a:ea typeface="+mn-ea"/>
              </a:rPr>
              <a:t>-ovi su, kao i kontejneri tranzijentne odnosno prolazne prirode.</a:t>
            </a:r>
          </a:p>
          <a:p>
            <a:endParaRPr lang="sr-Latn-RS" sz="2400" dirty="0">
              <a:latin typeface="+mn-lt"/>
              <a:ea typeface="+mn-ea"/>
            </a:endParaRPr>
          </a:p>
          <a:p>
            <a:r>
              <a:rPr lang="sr-Latn-RS" sz="2400" dirty="0">
                <a:latin typeface="+mn-lt"/>
                <a:ea typeface="+mn-ea"/>
              </a:rPr>
              <a:t>Takođe, podaci u jednom </a:t>
            </a:r>
            <a:r>
              <a:rPr lang="sr-Latn-RS" sz="2400" i="1" dirty="0">
                <a:latin typeface="+mn-lt"/>
                <a:ea typeface="+mn-ea"/>
              </a:rPr>
              <a:t>Pod</a:t>
            </a:r>
            <a:r>
              <a:rPr lang="sr-Latn-RS" sz="2400" dirty="0">
                <a:latin typeface="+mn-lt"/>
                <a:ea typeface="+mn-ea"/>
              </a:rPr>
              <a:t>-u neće biti vidljivi u ostalim replikama tj. ostalim </a:t>
            </a:r>
            <a:r>
              <a:rPr lang="sr-Latn-RS" sz="2400" i="1" dirty="0">
                <a:latin typeface="+mn-lt"/>
                <a:ea typeface="+mn-ea"/>
              </a:rPr>
              <a:t>Pod</a:t>
            </a:r>
            <a:r>
              <a:rPr lang="sr-Latn-RS" sz="2400" dirty="0">
                <a:latin typeface="+mn-lt"/>
                <a:ea typeface="+mn-ea"/>
              </a:rPr>
              <a:t>-ovima što nam je takođe veliki problem.</a:t>
            </a:r>
          </a:p>
          <a:p>
            <a:endParaRPr lang="sr-Latn-RS" sz="2400" dirty="0">
              <a:latin typeface="+mn-lt"/>
              <a:ea typeface="+mn-ea"/>
            </a:endParaRPr>
          </a:p>
          <a:p>
            <a:r>
              <a:rPr lang="sr-Latn-RS" sz="2400" dirty="0">
                <a:latin typeface="+mn-lt"/>
                <a:ea typeface="+mn-ea"/>
              </a:rPr>
              <a:t>Zato je problem perzistiranja podataka na nivou K8s-a rešen na nešto drugačiji način koji se ne razlikuje mnogo.</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8304325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Storage na nivou K8s klastera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K8s klastera storage je (u glavnom tj. trebalo bi) </a:t>
            </a:r>
            <a:r>
              <a:rPr lang="sr-Latn-RS" sz="2400" b="1" dirty="0">
                <a:latin typeface="+mn-lt"/>
                <a:ea typeface="+mn-ea"/>
              </a:rPr>
              <a:t>odvojen od samog klastera!</a:t>
            </a:r>
            <a:endParaRPr lang="sr-Latn-RS" sz="2400" dirty="0">
              <a:latin typeface="+mn-lt"/>
              <a:ea typeface="+mn-ea"/>
            </a:endParaRPr>
          </a:p>
          <a:p>
            <a:r>
              <a:rPr lang="sr-Latn-RS" sz="2400" dirty="0">
                <a:latin typeface="+mn-lt"/>
                <a:ea typeface="+mn-ea"/>
              </a:rPr>
              <a:t>Iz prethodnog slajda smo razumeli zašto podaci ne bi trebalo da budu čuvani u okviru jednog </a:t>
            </a:r>
            <a:r>
              <a:rPr lang="sr-Latn-RS" sz="2400" i="1" dirty="0">
                <a:latin typeface="+mn-lt"/>
                <a:ea typeface="+mn-ea"/>
              </a:rPr>
              <a:t>Pod</a:t>
            </a:r>
            <a:r>
              <a:rPr lang="sr-Latn-RS" sz="2400" dirty="0">
                <a:latin typeface="+mn-lt"/>
                <a:ea typeface="+mn-ea"/>
              </a:rPr>
              <a:t>-a? Postavlja se pitanje zašto se onda podaci ne čuvaju </a:t>
            </a:r>
            <a:r>
              <a:rPr lang="sr-Latn-RS" sz="2400" u="sng" dirty="0">
                <a:latin typeface="+mn-lt"/>
                <a:ea typeface="+mn-ea"/>
              </a:rPr>
              <a:t>na nivou Worker Node-ova?</a:t>
            </a:r>
            <a:endParaRPr lang="sr-Latn-RS" sz="2400" dirty="0">
              <a:latin typeface="+mn-lt"/>
              <a:ea typeface="+mn-ea"/>
            </a:endParaRPr>
          </a:p>
          <a:p>
            <a:pPr lvl="1"/>
            <a:r>
              <a:rPr lang="sr-Latn-RS" sz="2000" dirty="0">
                <a:latin typeface="+mn-lt"/>
                <a:ea typeface="+mn-ea"/>
              </a:rPr>
              <a:t>Odgovor je sličan kao i u slučaju </a:t>
            </a:r>
            <a:r>
              <a:rPr lang="sr-Latn-RS" sz="2000" i="1" dirty="0">
                <a:latin typeface="+mn-lt"/>
                <a:ea typeface="+mn-ea"/>
              </a:rPr>
              <a:t>Pod</a:t>
            </a:r>
            <a:r>
              <a:rPr lang="sr-Latn-RS" sz="2000" dirty="0">
                <a:latin typeface="+mn-lt"/>
                <a:ea typeface="+mn-ea"/>
              </a:rPr>
              <a:t>-a: WorkerNode može da padne iz milion razloga. K8s klaster će preraspodeliti workload na preostale Workere, ali podaci padaju zajedno sa mašinom. Takođe podaci kao i u slučaju </a:t>
            </a:r>
            <a:r>
              <a:rPr lang="sr-Latn-RS" sz="2000" i="1" dirty="0">
                <a:latin typeface="+mn-lt"/>
                <a:ea typeface="+mn-ea"/>
              </a:rPr>
              <a:t>Pod</a:t>
            </a:r>
            <a:r>
              <a:rPr lang="sr-Latn-RS" sz="2000" dirty="0">
                <a:latin typeface="+mn-lt"/>
                <a:ea typeface="+mn-ea"/>
              </a:rPr>
              <a:t>-ova moraju biti deljeni između više Worker-a u klasteru.</a:t>
            </a:r>
          </a:p>
          <a:p>
            <a:pPr lvl="1"/>
            <a:endParaRPr lang="sr-Latn-RS" sz="2000" dirty="0">
              <a:latin typeface="+mn-lt"/>
              <a:ea typeface="+mn-ea"/>
            </a:endParaRPr>
          </a:p>
          <a:p>
            <a:r>
              <a:rPr lang="sr-Latn-RS" sz="2400" dirty="0">
                <a:latin typeface="+mn-lt"/>
                <a:ea typeface="+mn-ea"/>
              </a:rPr>
              <a:t>Dakle, eksternalizacijom Storage-a rešavamo problem čuvanja podataka na nivou K8s klastera.</a:t>
            </a:r>
          </a:p>
          <a:p>
            <a:r>
              <a:rPr lang="sr-Latn-RS" sz="2400" dirty="0">
                <a:latin typeface="+mn-lt"/>
                <a:ea typeface="+mn-ea"/>
              </a:rPr>
              <a:t>Postoji nekoliko tipova Storage-a odnosno objekata koji se bave Storage-om (</a:t>
            </a:r>
            <a:r>
              <a:rPr lang="sr-Latn-RS" sz="2400" dirty="0">
                <a:latin typeface="+mn-lt"/>
                <a:ea typeface="+mn-ea"/>
                <a:hlinkClick r:id="rId3"/>
              </a:rPr>
              <a:t>https://kubernetes.io/docs/concepts/storage/</a:t>
            </a:r>
            <a:r>
              <a:rPr lang="sr-Latn-RS" sz="2400" dirty="0">
                <a:latin typeface="+mn-lt"/>
                <a:ea typeface="+mn-ea"/>
              </a:rPr>
              <a:t>) a nama najbitniji su </a:t>
            </a:r>
            <a:r>
              <a:rPr lang="sr-Latn-RS" sz="2400" b="1" dirty="0">
                <a:latin typeface="+mn-lt"/>
                <a:ea typeface="+mn-ea"/>
              </a:rPr>
              <a:t>PersistentVolume, PersistentVolumeClaim </a:t>
            </a:r>
            <a:r>
              <a:rPr lang="sr-Latn-RS" sz="2400" dirty="0">
                <a:latin typeface="+mn-lt"/>
                <a:ea typeface="+mn-ea"/>
              </a:rPr>
              <a:t>i</a:t>
            </a:r>
            <a:r>
              <a:rPr lang="sr-Latn-RS" sz="2400" b="1" dirty="0">
                <a:latin typeface="+mn-lt"/>
                <a:ea typeface="+mn-ea"/>
              </a:rPr>
              <a:t> StorageClass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35865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a:t>
            </a:r>
            <a:r>
              <a:rPr lang="sr-Latn-RS" sz="2400" dirty="0">
                <a:latin typeface="+mn-lt"/>
                <a:ea typeface="+mn-ea"/>
              </a:rPr>
              <a:t> je objekat koji se kreira za potrebe alociranja određenog tipa perzistentne memorije (npr. mrežni NFS ili memorijski prostor na Cloud-u – AWS, Google, ... ) kao i veličinu memorijskog prostora.</a:t>
            </a:r>
          </a:p>
          <a:p>
            <a:endParaRPr lang="sr-Latn-RS" sz="2400" dirty="0">
              <a:latin typeface="+mn-lt"/>
              <a:ea typeface="+mn-ea"/>
            </a:endParaRPr>
          </a:p>
          <a:p>
            <a:r>
              <a:rPr lang="sr-Latn-RS" sz="2400" dirty="0">
                <a:latin typeface="+mn-lt"/>
                <a:ea typeface="+mn-ea"/>
              </a:rPr>
              <a:t>Kada definišemo određeni </a:t>
            </a:r>
            <a:r>
              <a:rPr lang="sr-Latn-RS" sz="2400" i="1" dirty="0">
                <a:latin typeface="+mn-lt"/>
                <a:ea typeface="+mn-ea"/>
              </a:rPr>
              <a:t>PersistentVolume</a:t>
            </a:r>
            <a:r>
              <a:rPr lang="sr-Latn-RS" sz="2400" dirty="0">
                <a:latin typeface="+mn-lt"/>
                <a:ea typeface="+mn-ea"/>
              </a:rPr>
              <a:t> k8s komponente na određeni način mogu da se referiraju na ovaj memorijski prostor tako što mora da se precizira:</a:t>
            </a:r>
          </a:p>
          <a:p>
            <a:pPr lvl="1"/>
            <a:r>
              <a:rPr lang="sr-Latn-RS" sz="2000" dirty="0">
                <a:latin typeface="+mn-lt"/>
                <a:ea typeface="+mn-ea"/>
              </a:rPr>
              <a:t>Tip mem. prostora: NFS, Local, GCloud, AWS ....</a:t>
            </a:r>
          </a:p>
          <a:p>
            <a:pPr lvl="1"/>
            <a:r>
              <a:rPr lang="sr-Latn-RS" sz="2000" dirty="0">
                <a:latin typeface="+mn-lt"/>
                <a:ea typeface="+mn-ea"/>
              </a:rPr>
              <a:t>Velična mem. prostora: 1GB, 20 GB, 100 GB ... (</a:t>
            </a:r>
            <a:r>
              <a:rPr lang="sr-Latn-RS" sz="2000" i="1" dirty="0">
                <a:latin typeface="+mn-lt"/>
                <a:ea typeface="+mn-ea"/>
              </a:rPr>
              <a:t>primer naravno</a:t>
            </a:r>
            <a:r>
              <a:rPr lang="sr-Latn-RS" sz="2000" dirty="0">
                <a:latin typeface="+mn-lt"/>
                <a:ea typeface="+mn-ea"/>
              </a:rPr>
              <a:t>)</a:t>
            </a:r>
          </a:p>
          <a:p>
            <a:pPr marL="231775" lvl="1"/>
            <a:endParaRPr lang="sr-Latn-RS" dirty="0">
              <a:latin typeface="+mn-lt"/>
              <a:ea typeface="+mn-ea"/>
            </a:endParaRPr>
          </a:p>
          <a:p>
            <a:pPr marL="231775" lvl="1"/>
            <a:r>
              <a:rPr lang="sr-Latn-RS" dirty="0">
                <a:latin typeface="+mn-lt"/>
                <a:ea typeface="+mn-ea"/>
              </a:rPr>
              <a:t>Prilikom kreiranja PersistentVolume-a potrebno je da znamo tip </a:t>
            </a:r>
            <a:r>
              <a:rPr lang="sr-Latn-RS" i="1" dirty="0">
                <a:latin typeface="+mn-lt"/>
                <a:ea typeface="+mn-ea"/>
              </a:rPr>
              <a:t>Provisioner</a:t>
            </a:r>
            <a:r>
              <a:rPr lang="sr-Latn-RS" dirty="0">
                <a:latin typeface="+mn-lt"/>
                <a:ea typeface="+mn-ea"/>
              </a:rPr>
              <a:t>-a koji definiše da li je u pitanju lokalni, mrežni ili Cloud memorijski prostor. Primer jednog takvog </a:t>
            </a:r>
            <a:r>
              <a:rPr lang="sr-Latn-RS" i="1" dirty="0">
                <a:latin typeface="+mn-lt"/>
                <a:ea typeface="+mn-ea"/>
              </a:rPr>
              <a:t>Provisioner-</a:t>
            </a:r>
            <a:r>
              <a:rPr lang="sr-Latn-RS" dirty="0">
                <a:latin typeface="+mn-lt"/>
                <a:ea typeface="+mn-ea"/>
              </a:rPr>
              <a:t>a jeste (cephfs tj. rook ceph koji muči kolegu Slavka).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76</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10810451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i="1" dirty="0">
                <a:latin typeface="+mn-lt"/>
                <a:ea typeface="+mn-ea"/>
              </a:rPr>
              <a:t>PersistentVolume</a:t>
            </a:r>
            <a:r>
              <a:rPr lang="sr-Latn-RS" sz="2400" dirty="0">
                <a:latin typeface="+mn-lt"/>
                <a:ea typeface="+mn-ea"/>
              </a:rPr>
              <a:t> je kao koncept odvojen od određenog Namespace-a već se definiše na nivou celokupnog k8s klastera (iz bilo kog namespace-a možemo da zahtevamo određeno parče storage-a).</a:t>
            </a:r>
          </a:p>
          <a:p>
            <a:endParaRPr lang="sr-Latn-RS" sz="2400" dirty="0">
              <a:latin typeface="+mn-lt"/>
              <a:ea typeface="+mn-ea"/>
            </a:endParaRPr>
          </a:p>
          <a:p>
            <a:r>
              <a:rPr lang="sr-Latn-RS" sz="2400" dirty="0">
                <a:latin typeface="+mn-lt"/>
                <a:ea typeface="+mn-ea"/>
              </a:rPr>
              <a:t>Kreiranje </a:t>
            </a:r>
            <a:r>
              <a:rPr lang="sr-Latn-RS" sz="2400" i="1" dirty="0">
                <a:latin typeface="+mn-lt"/>
                <a:ea typeface="+mn-ea"/>
              </a:rPr>
              <a:t>PersistentVolume</a:t>
            </a:r>
            <a:r>
              <a:rPr lang="sr-Latn-RS" sz="2400" dirty="0">
                <a:latin typeface="+mn-lt"/>
                <a:ea typeface="+mn-ea"/>
              </a:rPr>
              <a:t>-a je </a:t>
            </a:r>
            <a:r>
              <a:rPr lang="sr-Latn-RS" sz="2400" b="1" dirty="0">
                <a:latin typeface="+mn-lt"/>
                <a:ea typeface="+mn-ea"/>
              </a:rPr>
              <a:t>posao K8s administratora</a:t>
            </a:r>
            <a:r>
              <a:rPr lang="sr-Latn-RS" sz="2400" dirty="0">
                <a:latin typeface="+mn-lt"/>
                <a:ea typeface="+mn-ea"/>
              </a:rPr>
              <a:t>. </a:t>
            </a:r>
          </a:p>
          <a:p>
            <a:endParaRPr lang="sr-Latn-RS" sz="2400" dirty="0">
              <a:latin typeface="+mn-lt"/>
              <a:ea typeface="+mn-ea"/>
            </a:endParaRPr>
          </a:p>
          <a:p>
            <a:r>
              <a:rPr lang="sr-Latn-RS" sz="2400" dirty="0">
                <a:latin typeface="+mn-lt"/>
                <a:ea typeface="+mn-ea"/>
              </a:rPr>
              <a:t>Porastom mikroservisnih aplikacija u k8s klasteru veoma brzo može da naraste i broj zahtevanih </a:t>
            </a:r>
            <a:r>
              <a:rPr lang="sr-Latn-RS" sz="2400" i="1" dirty="0">
                <a:latin typeface="+mn-lt"/>
                <a:ea typeface="+mn-ea"/>
              </a:rPr>
              <a:t>PersistentVolume-</a:t>
            </a:r>
            <a:r>
              <a:rPr lang="sr-Latn-RS" sz="2400" dirty="0">
                <a:latin typeface="+mn-lt"/>
                <a:ea typeface="+mn-ea"/>
              </a:rPr>
              <a:t>a kreiranih u okviru k8s klastera.</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77</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9718564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PersistentVolumeClaim </a:t>
            </a:r>
            <a:r>
              <a:rPr lang="sr-Latn-RS" sz="2400" dirty="0">
                <a:latin typeface="+mn-lt"/>
                <a:ea typeface="+mn-ea"/>
              </a:rPr>
              <a:t>je način kako mi, kao Developeri, zahtevamo određeni storage za našu aplikaciju. Kao što mu ime kaže – </a:t>
            </a:r>
            <a:r>
              <a:rPr lang="sr-Latn-RS" sz="2400" i="1" dirty="0">
                <a:latin typeface="+mn-lt"/>
                <a:ea typeface="+mn-ea"/>
              </a:rPr>
              <a:t>claim-</a:t>
            </a:r>
            <a:r>
              <a:rPr lang="sr-Latn-RS" sz="2400" dirty="0">
                <a:latin typeface="+mn-lt"/>
                <a:ea typeface="+mn-ea"/>
              </a:rPr>
              <a:t>ujemo storage.</a:t>
            </a:r>
          </a:p>
          <a:p>
            <a:endParaRPr lang="sr-Latn-RS" sz="2400" b="1" dirty="0">
              <a:latin typeface="+mn-lt"/>
              <a:ea typeface="+mn-ea"/>
            </a:endParaRPr>
          </a:p>
          <a:p>
            <a:r>
              <a:rPr lang="sr-Latn-RS" sz="2400" dirty="0">
                <a:latin typeface="+mn-lt"/>
                <a:ea typeface="+mn-ea"/>
              </a:rPr>
              <a:t>Primer: Za moju baznu MongoDB aplikaciju potrebno je da iz kontejnerske /data/db lokacije ostavim operativne podatke na NFS-u i zahtevam 10GB prostora. Kubernetes će pokušati da pronađe odgovarajući </a:t>
            </a:r>
            <a:r>
              <a:rPr lang="sr-Latn-RS" sz="2400" i="1" dirty="0">
                <a:latin typeface="+mn-lt"/>
                <a:ea typeface="+mn-ea"/>
              </a:rPr>
              <a:t>PersistentVolume</a:t>
            </a:r>
            <a:r>
              <a:rPr lang="sr-Latn-RS" sz="2400" dirty="0">
                <a:latin typeface="+mn-lt"/>
                <a:ea typeface="+mn-ea"/>
              </a:rPr>
              <a:t> koji je definisan kao NFS sa 10GB prostora i „uvezaće“ PV i PVC (tzv. binding između PV i PVC).</a:t>
            </a:r>
          </a:p>
          <a:p>
            <a:endParaRPr lang="sr-Latn-RS" sz="2400" dirty="0">
              <a:latin typeface="+mn-lt"/>
              <a:ea typeface="+mn-ea"/>
            </a:endParaRPr>
          </a:p>
          <a:p>
            <a:r>
              <a:rPr lang="sr-Latn-RS" sz="2400" dirty="0">
                <a:latin typeface="+mn-lt"/>
                <a:ea typeface="+mn-ea"/>
              </a:rPr>
              <a:t>Pravljenje PVC-a može biti definsano i zasebno u okviru nekog .yaml fajla, ali takođe može biti i deo kreiranja nekog drugog resursa odnosno objekta (npr. </a:t>
            </a:r>
            <a:r>
              <a:rPr lang="sr-Latn-RS" sz="2400" i="1" dirty="0">
                <a:latin typeface="+mn-lt"/>
                <a:ea typeface="+mn-ea"/>
              </a:rPr>
              <a:t>Deployment</a:t>
            </a:r>
            <a:r>
              <a:rPr lang="sr-Latn-RS" sz="2400" dirty="0">
                <a:latin typeface="+mn-lt"/>
                <a:ea typeface="+mn-ea"/>
              </a:rPr>
              <a:t> ili </a:t>
            </a:r>
            <a:r>
              <a:rPr lang="sr-Latn-RS" sz="2400" i="1" dirty="0">
                <a:latin typeface="+mn-lt"/>
                <a:ea typeface="+mn-ea"/>
              </a:rPr>
              <a:t>StatefulSet</a:t>
            </a:r>
            <a:r>
              <a:rPr lang="sr-Latn-RS" sz="2400" dirty="0">
                <a:latin typeface="+mn-lt"/>
                <a:ea typeface="+mn-ea"/>
              </a:rPr>
              <a:t>)</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78</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spTree>
    <p:extLst>
      <p:ext uri="{BB962C8B-B14F-4D97-AF65-F5344CB8AC3E}">
        <p14:creationId xmlns:p14="http://schemas.microsoft.com/office/powerpoint/2010/main" val="1109188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Kada na ovaj način (odvojeno) kreiram PVC,</a:t>
            </a:r>
            <a:br>
              <a:rPr lang="sr-Latn-RS" sz="2400" dirty="0">
                <a:latin typeface="+mn-lt"/>
                <a:ea typeface="+mn-ea"/>
              </a:rPr>
            </a:br>
            <a:r>
              <a:rPr lang="sr-Latn-RS" sz="2400" dirty="0">
                <a:latin typeface="+mn-lt"/>
                <a:ea typeface="+mn-ea"/>
              </a:rPr>
              <a:t>tada se prilikom pravljenja </a:t>
            </a:r>
            <a:r>
              <a:rPr lang="sr-Latn-RS" sz="2400" i="1" dirty="0">
                <a:latin typeface="+mn-lt"/>
                <a:ea typeface="+mn-ea"/>
              </a:rPr>
              <a:t>Pod</a:t>
            </a:r>
            <a:r>
              <a:rPr lang="sr-Latn-RS" sz="2400" dirty="0">
                <a:latin typeface="+mn-lt"/>
                <a:ea typeface="+mn-ea"/>
              </a:rPr>
              <a:t>-a, </a:t>
            </a:r>
            <a:r>
              <a:rPr lang="sr-Latn-RS" sz="2400" i="1" dirty="0">
                <a:latin typeface="+mn-lt"/>
                <a:ea typeface="+mn-ea"/>
              </a:rPr>
              <a:t>ReplicaSet-</a:t>
            </a:r>
            <a:r>
              <a:rPr lang="sr-Latn-RS" sz="2400" dirty="0">
                <a:latin typeface="+mn-lt"/>
                <a:ea typeface="+mn-ea"/>
              </a:rPr>
              <a:t>a,</a:t>
            </a:r>
            <a:br>
              <a:rPr lang="sr-Latn-RS" sz="2400" dirty="0">
                <a:latin typeface="+mn-lt"/>
                <a:ea typeface="+mn-ea"/>
              </a:rPr>
            </a:br>
            <a:r>
              <a:rPr lang="sr-Latn-RS" sz="2400" i="1" dirty="0">
                <a:latin typeface="+mn-lt"/>
                <a:ea typeface="+mn-ea"/>
              </a:rPr>
              <a:t>Deployment</a:t>
            </a:r>
            <a:r>
              <a:rPr lang="sr-Latn-RS" sz="2400" dirty="0">
                <a:latin typeface="+mn-lt"/>
                <a:ea typeface="+mn-ea"/>
              </a:rPr>
              <a:t>-a ili </a:t>
            </a:r>
            <a:r>
              <a:rPr lang="sr-Latn-RS" sz="2400" i="1" dirty="0">
                <a:latin typeface="+mn-lt"/>
                <a:ea typeface="+mn-ea"/>
              </a:rPr>
              <a:t>StatefulSet-</a:t>
            </a:r>
            <a:r>
              <a:rPr lang="sr-Latn-RS" sz="2400" dirty="0">
                <a:latin typeface="+mn-lt"/>
                <a:ea typeface="+mn-ea"/>
              </a:rPr>
              <a:t>a u delu koji se </a:t>
            </a:r>
            <a:br>
              <a:rPr lang="sr-Latn-RS" sz="2400" dirty="0">
                <a:latin typeface="+mn-lt"/>
                <a:ea typeface="+mn-ea"/>
              </a:rPr>
            </a:br>
            <a:r>
              <a:rPr lang="sr-Latn-RS" sz="2400" dirty="0">
                <a:latin typeface="+mn-lt"/>
                <a:ea typeface="+mn-ea"/>
              </a:rPr>
              <a:t>suštinski tiče definicije kontejnera mogu referirati</a:t>
            </a:r>
            <a:br>
              <a:rPr lang="sr-Latn-RS" sz="2400" dirty="0">
                <a:latin typeface="+mn-lt"/>
                <a:ea typeface="+mn-ea"/>
              </a:rPr>
            </a:br>
            <a:r>
              <a:rPr lang="sr-Latn-RS" sz="2400" dirty="0">
                <a:latin typeface="+mn-lt"/>
                <a:ea typeface="+mn-ea"/>
              </a:rPr>
              <a:t>na ovaj PVC prema njegovom imenu.</a:t>
            </a:r>
            <a:br>
              <a:rPr lang="sr-Latn-RS" sz="2400" dirty="0">
                <a:latin typeface="+mn-lt"/>
                <a:ea typeface="+mn-ea"/>
              </a:rPr>
            </a:br>
            <a:br>
              <a:rPr lang="sr-Latn-RS" sz="2400" dirty="0">
                <a:latin typeface="+mn-lt"/>
                <a:ea typeface="+mn-ea"/>
              </a:rPr>
            </a:br>
            <a:endParaRPr lang="sr-Latn-RS" sz="2400" dirty="0">
              <a:latin typeface="+mn-lt"/>
              <a:ea typeface="+mn-ea"/>
            </a:endParaRPr>
          </a:p>
          <a:p>
            <a:r>
              <a:rPr lang="sr-Latn-RS" sz="2400" dirty="0">
                <a:latin typeface="+mn-lt"/>
                <a:ea typeface="+mn-ea"/>
              </a:rPr>
              <a:t>Drugi način jeste da u definiciji za ove resurse </a:t>
            </a:r>
            <a:br>
              <a:rPr lang="sr-Latn-RS" sz="2400" dirty="0">
                <a:latin typeface="+mn-lt"/>
                <a:ea typeface="+mn-ea"/>
              </a:rPr>
            </a:br>
            <a:r>
              <a:rPr lang="sr-Latn-RS" sz="2400" dirty="0">
                <a:latin typeface="+mn-lt"/>
                <a:ea typeface="+mn-ea"/>
              </a:rPr>
              <a:t>napravim ujedno i definiciju za PVC</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79</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pic>
        <p:nvPicPr>
          <p:cNvPr id="4" name="Picture 3">
            <a:extLst>
              <a:ext uri="{FF2B5EF4-FFF2-40B4-BE49-F238E27FC236}">
                <a16:creationId xmlns:a16="http://schemas.microsoft.com/office/drawing/2014/main" id="{F970FC27-8BB1-4067-9FC4-393C899C0C91}"/>
              </a:ext>
            </a:extLst>
          </p:cNvPr>
          <p:cNvPicPr>
            <a:picLocks noChangeAspect="1"/>
          </p:cNvPicPr>
          <p:nvPr/>
        </p:nvPicPr>
        <p:blipFill>
          <a:blip r:embed="rId4"/>
          <a:stretch>
            <a:fillRect/>
          </a:stretch>
        </p:blipFill>
        <p:spPr>
          <a:xfrm>
            <a:off x="7316256" y="1249418"/>
            <a:ext cx="4737160" cy="3631326"/>
          </a:xfrm>
          <a:prstGeom prst="rect">
            <a:avLst/>
          </a:prstGeom>
        </p:spPr>
      </p:pic>
    </p:spTree>
    <p:extLst>
      <p:ext uri="{BB962C8B-B14F-4D97-AF65-F5344CB8AC3E}">
        <p14:creationId xmlns:p14="http://schemas.microsoft.com/office/powerpoint/2010/main" val="33253420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17784" y="131792"/>
            <a:ext cx="11334804" cy="649814"/>
          </a:xfrm>
        </p:spPr>
        <p:txBody>
          <a:bodyPr vert="horz" lIns="91440" tIns="45720" rIns="91440" bIns="45720" rtlCol="0" anchor="ctr">
            <a:normAutofit/>
          </a:bodyPr>
          <a:lstStyle/>
          <a:p>
            <a:r>
              <a:rPr lang="sr-Latn-RS" sz="4000" b="1" kern="1200" dirty="0">
                <a:latin typeface="+mj-lt"/>
                <a:ea typeface="+mj-ea"/>
                <a:cs typeface="+mj-cs"/>
              </a:rPr>
              <a:t>Zašto Kubernetes</a:t>
            </a:r>
            <a:r>
              <a:rPr lang="en-US" sz="4000" b="1" kern="1200" dirty="0">
                <a:latin typeface="+mj-lt"/>
                <a:ea typeface="+mj-ea"/>
                <a:cs typeface="+mj-cs"/>
              </a:rPr>
              <a:t> </a:t>
            </a:r>
            <a:r>
              <a:rPr lang="en-US" sz="4000" b="1" kern="1200" dirty="0" err="1">
                <a:latin typeface="+mj-lt"/>
                <a:ea typeface="+mj-ea"/>
                <a:cs typeface="+mj-cs"/>
              </a:rPr>
              <a:t>uop</a:t>
            </a:r>
            <a:r>
              <a:rPr lang="sr-Latn-RS" sz="4000" b="1" dirty="0"/>
              <a:t>šte, ikako, ikada, kojekude</a:t>
            </a:r>
            <a:r>
              <a:rPr lang="sr-Latn-RS" sz="4000" b="1" kern="1200" dirty="0">
                <a:latin typeface="+mj-lt"/>
                <a:ea typeface="+mj-ea"/>
                <a:cs typeface="+mj-cs"/>
              </a:rPr>
              <a:t>?</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a:t>
            </a:fld>
            <a:endParaRPr lang="en-US" sz="1000">
              <a:solidFill>
                <a:schemeClr val="tx1">
                  <a:tint val="75000"/>
                </a:schemeClr>
              </a:solidFill>
              <a:latin typeface="+mn-lt"/>
              <a:ea typeface="+mn-ea"/>
            </a:endParaRPr>
          </a:p>
        </p:txBody>
      </p:sp>
      <p:pic>
        <p:nvPicPr>
          <p:cNvPr id="19" name="Picture 18">
            <a:extLst>
              <a:ext uri="{FF2B5EF4-FFF2-40B4-BE49-F238E27FC236}">
                <a16:creationId xmlns:a16="http://schemas.microsoft.com/office/drawing/2014/main" id="{42027ADA-2C2D-486A-8653-959C1D95BC9E}"/>
              </a:ext>
            </a:extLst>
          </p:cNvPr>
          <p:cNvPicPr>
            <a:picLocks noChangeAspect="1"/>
          </p:cNvPicPr>
          <p:nvPr/>
        </p:nvPicPr>
        <p:blipFill>
          <a:blip r:embed="rId3"/>
          <a:stretch>
            <a:fillRect/>
          </a:stretch>
        </p:blipFill>
        <p:spPr>
          <a:xfrm>
            <a:off x="237085" y="983909"/>
            <a:ext cx="7392432" cy="2715004"/>
          </a:xfrm>
          <a:prstGeom prst="rect">
            <a:avLst/>
          </a:prstGeom>
          <a:ln>
            <a:solidFill>
              <a:schemeClr val="tx1"/>
            </a:solidFill>
          </a:ln>
        </p:spPr>
      </p:pic>
      <p:sp>
        <p:nvSpPr>
          <p:cNvPr id="20" name="Rectangle 19">
            <a:extLst>
              <a:ext uri="{FF2B5EF4-FFF2-40B4-BE49-F238E27FC236}">
                <a16:creationId xmlns:a16="http://schemas.microsoft.com/office/drawing/2014/main" id="{C135B2E0-4581-4D1B-90CE-F95142A2A7E2}"/>
              </a:ext>
            </a:extLst>
          </p:cNvPr>
          <p:cNvSpPr/>
          <p:nvPr/>
        </p:nvSpPr>
        <p:spPr>
          <a:xfrm>
            <a:off x="882869" y="2785241"/>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1A91E5C-E7D4-45D0-B793-6987AC208595}"/>
              </a:ext>
            </a:extLst>
          </p:cNvPr>
          <p:cNvPicPr>
            <a:picLocks noChangeAspect="1"/>
          </p:cNvPicPr>
          <p:nvPr/>
        </p:nvPicPr>
        <p:blipFill>
          <a:blip r:embed="rId4"/>
          <a:stretch>
            <a:fillRect/>
          </a:stretch>
        </p:blipFill>
        <p:spPr>
          <a:xfrm>
            <a:off x="115614" y="5479478"/>
            <a:ext cx="12192000" cy="940015"/>
          </a:xfrm>
          <a:prstGeom prst="rect">
            <a:avLst/>
          </a:prstGeom>
          <a:ln>
            <a:solidFill>
              <a:schemeClr val="tx1"/>
            </a:solidFill>
          </a:ln>
        </p:spPr>
      </p:pic>
      <p:sp>
        <p:nvSpPr>
          <p:cNvPr id="23" name="Rectangle 22">
            <a:extLst>
              <a:ext uri="{FF2B5EF4-FFF2-40B4-BE49-F238E27FC236}">
                <a16:creationId xmlns:a16="http://schemas.microsoft.com/office/drawing/2014/main" id="{7C00C262-8C36-4A1B-ADC2-B3D13256149A}"/>
              </a:ext>
            </a:extLst>
          </p:cNvPr>
          <p:cNvSpPr/>
          <p:nvPr/>
        </p:nvSpPr>
        <p:spPr>
          <a:xfrm>
            <a:off x="5832189" y="6040017"/>
            <a:ext cx="6139093" cy="3200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E65C042-E851-4A83-A74A-91BA6C3D84DD}"/>
              </a:ext>
            </a:extLst>
          </p:cNvPr>
          <p:cNvPicPr>
            <a:picLocks noChangeAspect="1"/>
          </p:cNvPicPr>
          <p:nvPr/>
        </p:nvPicPr>
        <p:blipFill>
          <a:blip r:embed="rId5"/>
          <a:stretch>
            <a:fillRect/>
          </a:stretch>
        </p:blipFill>
        <p:spPr>
          <a:xfrm>
            <a:off x="115614" y="3787058"/>
            <a:ext cx="12192000" cy="553396"/>
          </a:xfrm>
          <a:prstGeom prst="rect">
            <a:avLst/>
          </a:prstGeom>
          <a:ln>
            <a:solidFill>
              <a:schemeClr val="tx1"/>
            </a:solidFill>
          </a:ln>
        </p:spPr>
      </p:pic>
      <p:sp>
        <p:nvSpPr>
          <p:cNvPr id="26" name="Rectangle 25">
            <a:extLst>
              <a:ext uri="{FF2B5EF4-FFF2-40B4-BE49-F238E27FC236}">
                <a16:creationId xmlns:a16="http://schemas.microsoft.com/office/drawing/2014/main" id="{D57ACD0F-9D1A-4C83-A0C7-B6BDB79F7DB1}"/>
              </a:ext>
            </a:extLst>
          </p:cNvPr>
          <p:cNvSpPr/>
          <p:nvPr/>
        </p:nvSpPr>
        <p:spPr>
          <a:xfrm>
            <a:off x="2858814" y="4056992"/>
            <a:ext cx="3636579" cy="26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DFCAD3-2028-4335-AE75-0144EC9789EE}"/>
              </a:ext>
            </a:extLst>
          </p:cNvPr>
          <p:cNvPicPr>
            <a:picLocks noChangeAspect="1"/>
          </p:cNvPicPr>
          <p:nvPr/>
        </p:nvPicPr>
        <p:blipFill>
          <a:blip r:embed="rId6"/>
          <a:stretch>
            <a:fillRect/>
          </a:stretch>
        </p:blipFill>
        <p:spPr>
          <a:xfrm>
            <a:off x="115614" y="4495845"/>
            <a:ext cx="4534293" cy="853514"/>
          </a:xfrm>
          <a:prstGeom prst="rect">
            <a:avLst/>
          </a:prstGeom>
          <a:ln>
            <a:solidFill>
              <a:schemeClr val="tx1"/>
            </a:solidFill>
          </a:ln>
        </p:spPr>
      </p:pic>
      <p:sp>
        <p:nvSpPr>
          <p:cNvPr id="29" name="Rectangle 28">
            <a:extLst>
              <a:ext uri="{FF2B5EF4-FFF2-40B4-BE49-F238E27FC236}">
                <a16:creationId xmlns:a16="http://schemas.microsoft.com/office/drawing/2014/main" id="{026A678C-5A7E-4853-A283-00AF41AB139F}"/>
              </a:ext>
            </a:extLst>
          </p:cNvPr>
          <p:cNvSpPr/>
          <p:nvPr/>
        </p:nvSpPr>
        <p:spPr>
          <a:xfrm>
            <a:off x="2355946" y="4707773"/>
            <a:ext cx="2174013" cy="24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81A8CE5-EF24-4C40-8AE9-A20DA12FE965}"/>
              </a:ext>
            </a:extLst>
          </p:cNvPr>
          <p:cNvPicPr>
            <a:picLocks noChangeAspect="1"/>
          </p:cNvPicPr>
          <p:nvPr/>
        </p:nvPicPr>
        <p:blipFill>
          <a:blip r:embed="rId7"/>
          <a:stretch>
            <a:fillRect/>
          </a:stretch>
        </p:blipFill>
        <p:spPr>
          <a:xfrm>
            <a:off x="3912915" y="4100240"/>
            <a:ext cx="8276037" cy="1501270"/>
          </a:xfrm>
          <a:prstGeom prst="rect">
            <a:avLst/>
          </a:prstGeom>
          <a:ln>
            <a:solidFill>
              <a:schemeClr val="tx1"/>
            </a:solidFill>
          </a:ln>
        </p:spPr>
      </p:pic>
      <p:sp>
        <p:nvSpPr>
          <p:cNvPr id="32" name="Rectangle 31">
            <a:extLst>
              <a:ext uri="{FF2B5EF4-FFF2-40B4-BE49-F238E27FC236}">
                <a16:creationId xmlns:a16="http://schemas.microsoft.com/office/drawing/2014/main" id="{0580A3F1-0DA8-40D1-B6E0-0DA27D6C1B9A}"/>
              </a:ext>
            </a:extLst>
          </p:cNvPr>
          <p:cNvSpPr/>
          <p:nvPr/>
        </p:nvSpPr>
        <p:spPr>
          <a:xfrm>
            <a:off x="4174236" y="4110819"/>
            <a:ext cx="986343" cy="19796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07B9D8-4D97-4461-9128-DDD680971614}"/>
              </a:ext>
            </a:extLst>
          </p:cNvPr>
          <p:cNvSpPr/>
          <p:nvPr/>
        </p:nvSpPr>
        <p:spPr>
          <a:xfrm>
            <a:off x="5601304" y="5369090"/>
            <a:ext cx="6475082" cy="2324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66283A1-EF06-43D2-8962-E565C12455CF}"/>
              </a:ext>
            </a:extLst>
          </p:cNvPr>
          <p:cNvPicPr>
            <a:picLocks noChangeAspect="1"/>
          </p:cNvPicPr>
          <p:nvPr/>
        </p:nvPicPr>
        <p:blipFill>
          <a:blip r:embed="rId8"/>
          <a:stretch>
            <a:fillRect/>
          </a:stretch>
        </p:blipFill>
        <p:spPr>
          <a:xfrm>
            <a:off x="9056540" y="747390"/>
            <a:ext cx="3019846" cy="1162212"/>
          </a:xfrm>
          <a:prstGeom prst="rect">
            <a:avLst/>
          </a:prstGeom>
          <a:ln>
            <a:solidFill>
              <a:schemeClr val="tx1"/>
            </a:solidFill>
          </a:ln>
        </p:spPr>
      </p:pic>
      <p:sp>
        <p:nvSpPr>
          <p:cNvPr id="36" name="Rectangle 35">
            <a:extLst>
              <a:ext uri="{FF2B5EF4-FFF2-40B4-BE49-F238E27FC236}">
                <a16:creationId xmlns:a16="http://schemas.microsoft.com/office/drawing/2014/main" id="{0EEB3620-EC19-4A2B-9934-C49C66D205AF}"/>
              </a:ext>
            </a:extLst>
          </p:cNvPr>
          <p:cNvSpPr/>
          <p:nvPr/>
        </p:nvSpPr>
        <p:spPr>
          <a:xfrm>
            <a:off x="9416063" y="1331664"/>
            <a:ext cx="2538852" cy="2448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3C0020E-7528-4521-A1B2-A228678CF0FF}"/>
              </a:ext>
            </a:extLst>
          </p:cNvPr>
          <p:cNvPicPr>
            <a:picLocks noChangeAspect="1"/>
          </p:cNvPicPr>
          <p:nvPr/>
        </p:nvPicPr>
        <p:blipFill>
          <a:blip r:embed="rId9"/>
          <a:stretch>
            <a:fillRect/>
          </a:stretch>
        </p:blipFill>
        <p:spPr>
          <a:xfrm>
            <a:off x="2045161" y="865097"/>
            <a:ext cx="10031225" cy="3038899"/>
          </a:xfrm>
          <a:prstGeom prst="rect">
            <a:avLst/>
          </a:prstGeom>
          <a:ln>
            <a:solidFill>
              <a:schemeClr val="tx1"/>
            </a:solidFill>
          </a:ln>
        </p:spPr>
      </p:pic>
      <p:sp>
        <p:nvSpPr>
          <p:cNvPr id="39" name="Rectangle 38">
            <a:extLst>
              <a:ext uri="{FF2B5EF4-FFF2-40B4-BE49-F238E27FC236}">
                <a16:creationId xmlns:a16="http://schemas.microsoft.com/office/drawing/2014/main" id="{1A49B9C4-8FED-4BEB-9A0C-742367BB68AE}"/>
              </a:ext>
            </a:extLst>
          </p:cNvPr>
          <p:cNvSpPr/>
          <p:nvPr/>
        </p:nvSpPr>
        <p:spPr>
          <a:xfrm>
            <a:off x="2505522" y="3503998"/>
            <a:ext cx="3779664" cy="2830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A4BA2D55-52A3-463E-A62E-2AE332086FB3}"/>
              </a:ext>
            </a:extLst>
          </p:cNvPr>
          <p:cNvPicPr>
            <a:picLocks noChangeAspect="1"/>
          </p:cNvPicPr>
          <p:nvPr/>
        </p:nvPicPr>
        <p:blipFill>
          <a:blip r:embed="rId10"/>
          <a:stretch>
            <a:fillRect/>
          </a:stretch>
        </p:blipFill>
        <p:spPr>
          <a:xfrm>
            <a:off x="83045" y="2992264"/>
            <a:ext cx="10155067" cy="3629532"/>
          </a:xfrm>
          <a:prstGeom prst="rect">
            <a:avLst/>
          </a:prstGeom>
          <a:ln>
            <a:solidFill>
              <a:schemeClr val="tx1"/>
            </a:solidFill>
          </a:ln>
        </p:spPr>
      </p:pic>
      <p:sp>
        <p:nvSpPr>
          <p:cNvPr id="42" name="Rectangle 41">
            <a:extLst>
              <a:ext uri="{FF2B5EF4-FFF2-40B4-BE49-F238E27FC236}">
                <a16:creationId xmlns:a16="http://schemas.microsoft.com/office/drawing/2014/main" id="{CE86B7B4-5E2B-4447-BAEF-5A49995AE766}"/>
              </a:ext>
            </a:extLst>
          </p:cNvPr>
          <p:cNvSpPr/>
          <p:nvPr/>
        </p:nvSpPr>
        <p:spPr>
          <a:xfrm>
            <a:off x="578069" y="6227064"/>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030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6" grpId="0" animBg="1"/>
      <p:bldP spid="29" grpId="0" animBg="1"/>
      <p:bldP spid="32" grpId="0" animBg="1"/>
      <p:bldP spid="33" grpId="0" animBg="1"/>
      <p:bldP spid="36" grpId="0" animBg="1"/>
      <p:bldP spid="39" grpId="0" animBg="1"/>
      <p:bldP spid="4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Kako bi se za svaku aplikaciju koja zahteva bilo kakvu perzistenciju kreirao </a:t>
            </a:r>
            <a:r>
              <a:rPr lang="sr-Latn-RS" sz="2400" i="1" dirty="0">
                <a:latin typeface="+mn-lt"/>
                <a:ea typeface="+mn-ea"/>
              </a:rPr>
              <a:t>PersistentVolume</a:t>
            </a:r>
            <a:r>
              <a:rPr lang="sr-Latn-RS" sz="2400" dirty="0">
                <a:latin typeface="+mn-lt"/>
                <a:ea typeface="+mn-ea"/>
              </a:rPr>
              <a:t> može se kao alternativa koristiti </a:t>
            </a:r>
            <a:r>
              <a:rPr lang="sr-Latn-RS" sz="2400" b="1" dirty="0">
                <a:latin typeface="+mn-lt"/>
                <a:ea typeface="+mn-ea"/>
              </a:rPr>
              <a:t>StorageClass</a:t>
            </a:r>
            <a:r>
              <a:rPr lang="sr-Latn-RS" sz="2400" dirty="0">
                <a:latin typeface="+mn-lt"/>
                <a:ea typeface="+mn-ea"/>
              </a:rPr>
              <a:t> (SC)</a:t>
            </a:r>
          </a:p>
          <a:p>
            <a:endParaRPr lang="sr-Latn-RS" sz="2400" dirty="0">
              <a:latin typeface="+mn-lt"/>
              <a:ea typeface="+mn-ea"/>
            </a:endParaRPr>
          </a:p>
          <a:p>
            <a:r>
              <a:rPr lang="sr-Latn-RS" sz="2400" dirty="0">
                <a:latin typeface="+mn-lt"/>
                <a:ea typeface="+mn-ea"/>
              </a:rPr>
              <a:t>Broj </a:t>
            </a:r>
            <a:r>
              <a:rPr lang="sr-Latn-RS" sz="2400" i="1" dirty="0">
                <a:latin typeface="+mn-lt"/>
                <a:ea typeface="+mn-ea"/>
              </a:rPr>
              <a:t>PersistentVolume</a:t>
            </a:r>
            <a:r>
              <a:rPr lang="sr-Latn-RS" sz="2400" dirty="0">
                <a:latin typeface="+mn-lt"/>
                <a:ea typeface="+mn-ea"/>
              </a:rPr>
              <a:t>-a može da naraste jako brzo u okviru k8s klastera i može predstavljati problem održavanja k8s klastera operativnim. Ukoliko se ne vodi računa o konvenciji, veoma lako se može pogubiti koncepcija i slučajno obrisati PV koji je u upotrebi i tako bespovratno izgubiti podaci.</a:t>
            </a:r>
          </a:p>
          <a:p>
            <a:endParaRPr lang="sr-Latn-RS" sz="2400" dirty="0">
              <a:latin typeface="+mn-lt"/>
              <a:ea typeface="+mn-ea"/>
            </a:endParaRPr>
          </a:p>
          <a:p>
            <a:r>
              <a:rPr lang="sr-Latn-RS" sz="2400" i="1" dirty="0">
                <a:latin typeface="+mn-lt"/>
                <a:ea typeface="+mn-ea"/>
              </a:rPr>
              <a:t>StorageClass</a:t>
            </a:r>
            <a:r>
              <a:rPr lang="sr-Latn-RS" sz="2400" dirty="0">
                <a:latin typeface="+mn-lt"/>
                <a:ea typeface="+mn-ea"/>
              </a:rPr>
              <a:t> predstavlja način kumulativnog kreiranja tj. definisanje Storage-a koji je dostupan na korišćenje k8s klasteru. Tada pomoću </a:t>
            </a:r>
            <a:r>
              <a:rPr lang="sr-Latn-RS" sz="2400" i="1" dirty="0">
                <a:latin typeface="+mn-lt"/>
                <a:ea typeface="+mn-ea"/>
              </a:rPr>
              <a:t>PersistentVolumeClaim-</a:t>
            </a:r>
            <a:r>
              <a:rPr lang="sr-Latn-RS" sz="2400" dirty="0">
                <a:latin typeface="+mn-lt"/>
                <a:ea typeface="+mn-ea"/>
              </a:rPr>
              <a:t>a (PVC) možemo tražiti parče određene veličine od celokupnog </a:t>
            </a:r>
            <a:r>
              <a:rPr lang="sr-Latn-RS" sz="2400" i="1" dirty="0">
                <a:latin typeface="+mn-lt"/>
                <a:ea typeface="+mn-ea"/>
              </a:rPr>
              <a:t>StorageClass</a:t>
            </a:r>
            <a:r>
              <a:rPr lang="sr-Latn-RS" sz="2400" dirty="0">
                <a:latin typeface="+mn-lt"/>
                <a:ea typeface="+mn-ea"/>
              </a:rPr>
              <a:t>-a, što je negde ilustrativno i prikazano na ikonici.</a:t>
            </a:r>
            <a:endParaRPr lang="sr-Latn-RS" sz="2400" i="1"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80</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23912705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PersistentVolume</a:t>
            </a:r>
            <a:r>
              <a:rPr lang="sr-Latn-RS" sz="2400" dirty="0">
                <a:latin typeface="+mn-lt"/>
                <a:ea typeface="+mn-ea"/>
              </a:rPr>
              <a:t>-a (PV) i </a:t>
            </a:r>
            <a:r>
              <a:rPr lang="sr-Latn-RS" sz="2400" i="1" dirty="0">
                <a:latin typeface="+mn-lt"/>
                <a:ea typeface="+mn-ea"/>
              </a:rPr>
              <a:t>StorageClass</a:t>
            </a:r>
            <a:r>
              <a:rPr lang="sr-Latn-RS" sz="2400" dirty="0">
                <a:latin typeface="+mn-lt"/>
                <a:ea typeface="+mn-ea"/>
              </a:rPr>
              <a:t>(SC) takođe kreira </a:t>
            </a:r>
            <a:r>
              <a:rPr lang="sr-Latn-RS" sz="2400" b="1" dirty="0">
                <a:latin typeface="+mn-lt"/>
                <a:ea typeface="+mn-ea"/>
              </a:rPr>
              <a:t>k8s administrator.</a:t>
            </a:r>
            <a:endParaRPr lang="sr-Latn-RS" sz="2400" dirty="0">
              <a:latin typeface="+mn-lt"/>
              <a:ea typeface="+mn-ea"/>
            </a:endParaRPr>
          </a:p>
          <a:p>
            <a:endParaRPr lang="sr-Latn-RS" sz="2400" i="1" dirty="0">
              <a:latin typeface="+mn-lt"/>
              <a:ea typeface="+mn-ea"/>
            </a:endParaRPr>
          </a:p>
          <a:p>
            <a:r>
              <a:rPr lang="sr-Latn-RS" sz="2400" dirty="0">
                <a:latin typeface="+mn-lt"/>
                <a:ea typeface="+mn-ea"/>
              </a:rPr>
              <a:t>U svakom k8s klasteru, ako se ne kreira i ne specificira StorageClass u okviru </a:t>
            </a:r>
            <a:r>
              <a:rPr lang="sr-Latn-RS" sz="2400" i="1" dirty="0">
                <a:latin typeface="+mn-lt"/>
                <a:ea typeface="+mn-ea"/>
              </a:rPr>
              <a:t>PersistentVolumeClaim-</a:t>
            </a:r>
            <a:r>
              <a:rPr lang="sr-Latn-RS" sz="2400" dirty="0">
                <a:latin typeface="+mn-lt"/>
                <a:ea typeface="+mn-ea"/>
              </a:rPr>
              <a:t>a, postoji jedan koji je „default“ i koji će se na podrazumevani način referencirati.</a:t>
            </a:r>
          </a:p>
          <a:p>
            <a:endParaRPr lang="sr-Latn-RS" sz="2400" dirty="0">
              <a:latin typeface="+mn-lt"/>
              <a:ea typeface="+mn-ea"/>
            </a:endParaRPr>
          </a:p>
          <a:p>
            <a:r>
              <a:rPr lang="sr-Latn-RS" sz="2400" dirty="0">
                <a:latin typeface="+mn-lt"/>
                <a:ea typeface="+mn-ea"/>
              </a:rPr>
              <a:t>U slučaju Docker Desktop-a, podrazumevani </a:t>
            </a:r>
            <a:r>
              <a:rPr lang="sr-Latn-RS" sz="2400" i="1" dirty="0">
                <a:latin typeface="+mn-lt"/>
                <a:ea typeface="+mn-ea"/>
              </a:rPr>
              <a:t>StorageClass </a:t>
            </a:r>
            <a:r>
              <a:rPr lang="sr-Latn-RS" sz="2400" dirty="0">
                <a:latin typeface="+mn-lt"/>
                <a:ea typeface="+mn-ea"/>
              </a:rPr>
              <a:t>definisan je u okviru Docker Machine-a, tako da ga za potrebe testiranja možemo veoma lako koristiti.</a:t>
            </a:r>
          </a:p>
          <a:p>
            <a:endParaRPr lang="sr-Latn-RS" sz="2400" dirty="0">
              <a:latin typeface="+mn-lt"/>
              <a:ea typeface="+mn-ea"/>
            </a:endParaRPr>
          </a:p>
          <a:p>
            <a:r>
              <a:rPr lang="sr-Latn-RS" sz="2400" dirty="0">
                <a:latin typeface="+mn-lt"/>
                <a:ea typeface="+mn-ea"/>
              </a:rPr>
              <a:t>Glavna ideja oko storage-a jeste da developer „zakuka“ kroz PVC da mu treba određena količina memorije, a da kubernetes na autonoman način alocira tu memoriju. I naravno da administrator klastera obezbedi SC ili PV</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81</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33103370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IV)</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Rutiranje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Ingress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Ingress</a:t>
            </a:r>
            <a:r>
              <a:rPr kumimoji="0" lang="sr-Latn-RS" sz="2200" b="0" i="0" u="none" strike="noStrike" kern="1200" cap="none" spc="0" normalizeH="0" dirty="0">
                <a:ln>
                  <a:noFill/>
                </a:ln>
                <a:solidFill>
                  <a:prstClr val="black"/>
                </a:solidFill>
                <a:effectLst/>
                <a:uLnTx/>
                <a:uFillTx/>
                <a:latin typeface="Calibri" panose="020F0502020204030204"/>
                <a:ea typeface="+mn-ea"/>
                <a:cs typeface="+mn-cs"/>
              </a:rPr>
              <a:t> kontroler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baseline="0" noProof="0" dirty="0">
                <a:solidFill>
                  <a:prstClr val="black"/>
                </a:solidFill>
                <a:latin typeface="Calibri" panose="020F0502020204030204"/>
              </a:rPr>
              <a:t>Ingress</a:t>
            </a:r>
            <a:r>
              <a:rPr lang="sr-Latn-RS" sz="2200" noProof="0" dirty="0">
                <a:solidFill>
                  <a:prstClr val="black"/>
                </a:solidFill>
                <a:latin typeface="Calibri" panose="020F0502020204030204"/>
              </a:rPr>
              <a:t> pravila (rules)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0471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Problem repliciranih </a:t>
            </a:r>
            <a:r>
              <a:rPr lang="sr-Latn-RS" sz="2400" i="1" dirty="0">
                <a:latin typeface="+mn-lt"/>
                <a:ea typeface="+mn-ea"/>
              </a:rPr>
              <a:t>Pod</a:t>
            </a:r>
            <a:r>
              <a:rPr lang="sr-Latn-RS" sz="2400" dirty="0">
                <a:latin typeface="+mn-lt"/>
                <a:ea typeface="+mn-ea"/>
              </a:rPr>
              <a:t>-ova i pristupanje članovima iz skupa replika rešili smo pomoću resursa – </a:t>
            </a:r>
            <a:r>
              <a:rPr lang="sr-Latn-RS" sz="2400" b="1" i="1" dirty="0">
                <a:latin typeface="+mn-lt"/>
                <a:ea typeface="+mn-ea"/>
              </a:rPr>
              <a:t>Service</a:t>
            </a:r>
          </a:p>
          <a:p>
            <a:endParaRPr lang="sr-Latn-RS" sz="2400" b="1" i="1" dirty="0">
              <a:latin typeface="+mn-lt"/>
              <a:ea typeface="+mn-ea"/>
            </a:endParaRPr>
          </a:p>
          <a:p>
            <a:r>
              <a:rPr lang="sr-Latn-RS" sz="2400" dirty="0">
                <a:latin typeface="+mn-lt"/>
                <a:ea typeface="+mn-ea"/>
              </a:rPr>
              <a:t>Međutim </a:t>
            </a:r>
            <a:r>
              <a:rPr lang="sr-Latn-RS" sz="2400" i="1" dirty="0">
                <a:latin typeface="+mn-lt"/>
                <a:ea typeface="+mn-ea"/>
              </a:rPr>
              <a:t>Service</a:t>
            </a:r>
            <a:r>
              <a:rPr lang="sr-Latn-RS" sz="2400" dirty="0">
                <a:latin typeface="+mn-lt"/>
                <a:ea typeface="+mn-ea"/>
              </a:rPr>
              <a:t>-i su prosti objekti koji osim rutiranja na „prost“ način nemaju nikakvih drugih zaduženja, i u najvećem broju su to </a:t>
            </a:r>
            <a:r>
              <a:rPr lang="sr-Latn-RS" sz="2400" i="1" dirty="0">
                <a:latin typeface="+mn-lt"/>
                <a:ea typeface="+mn-ea"/>
              </a:rPr>
              <a:t>Internal (tj. ClusterIP) </a:t>
            </a:r>
            <a:r>
              <a:rPr lang="sr-Latn-RS" sz="2400" dirty="0">
                <a:latin typeface="+mn-lt"/>
                <a:ea typeface="+mn-ea"/>
              </a:rPr>
              <a:t>ili</a:t>
            </a:r>
            <a:r>
              <a:rPr lang="sr-Latn-RS" sz="2400" i="1" dirty="0">
                <a:latin typeface="+mn-lt"/>
                <a:ea typeface="+mn-ea"/>
              </a:rPr>
              <a:t> Headless</a:t>
            </a:r>
            <a:r>
              <a:rPr lang="sr-Latn-RS" sz="2400" dirty="0">
                <a:latin typeface="+mn-lt"/>
                <a:ea typeface="+mn-ea"/>
              </a:rPr>
              <a:t> servisi.</a:t>
            </a:r>
          </a:p>
          <a:p>
            <a:endParaRPr lang="sr-Latn-RS" sz="2400" dirty="0">
              <a:latin typeface="+mn-lt"/>
              <a:ea typeface="+mn-ea"/>
            </a:endParaRPr>
          </a:p>
          <a:p>
            <a:r>
              <a:rPr lang="sr-Latn-RS" sz="2400" dirty="0">
                <a:latin typeface="+mn-lt"/>
                <a:ea typeface="+mn-ea"/>
              </a:rPr>
              <a:t>Kada pričamo o isturanju određenih aplikacija ka spolja i pametnom rutiranju mrežnih poruka, tu dolazimo u mali „problem“. Mi možemo za svaki od servisa koji je potrebno isturiti ka spolja kod Cloud provajdera zakupiti jedan LoadBalancer kao i jednu javnu adresu te našu aplikaciju isturiti pomoću </a:t>
            </a:r>
            <a:r>
              <a:rPr lang="sr-Latn-RS" sz="2400" u="sng" dirty="0">
                <a:latin typeface="+mn-lt"/>
                <a:ea typeface="+mn-ea"/>
              </a:rPr>
              <a:t>LoadBalancer</a:t>
            </a:r>
            <a:r>
              <a:rPr lang="sr-Latn-RS" sz="2400" dirty="0">
                <a:latin typeface="+mn-lt"/>
                <a:ea typeface="+mn-ea"/>
              </a:rPr>
              <a:t> tipa </a:t>
            </a:r>
            <a:r>
              <a:rPr lang="sr-Latn-RS" sz="2400" i="1" dirty="0">
                <a:latin typeface="+mn-lt"/>
                <a:ea typeface="+mn-ea"/>
              </a:rPr>
              <a:t>Service-</a:t>
            </a:r>
            <a:r>
              <a:rPr lang="sr-Latn-RS" sz="2400" dirty="0">
                <a:latin typeface="+mn-lt"/>
                <a:ea typeface="+mn-ea"/>
              </a:rPr>
              <a:t>a.</a:t>
            </a:r>
          </a:p>
          <a:p>
            <a:endParaRPr lang="sr-Latn-RS" sz="2400" dirty="0">
              <a:latin typeface="+mn-lt"/>
              <a:ea typeface="+mn-ea"/>
            </a:endParaRPr>
          </a:p>
          <a:p>
            <a:r>
              <a:rPr lang="sr-Latn-RS" sz="2400" dirty="0">
                <a:latin typeface="+mn-lt"/>
                <a:ea typeface="+mn-ea"/>
              </a:rPr>
              <a:t>Ovo je neisplativo i neefikasno iz nekoliko razloga.</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83</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2629265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primer možemo uzeti google i njegov skup servisa tj. podservisa (mail.google.com, maps.google.com, news.google.com, calendar.google.com).</a:t>
            </a:r>
          </a:p>
          <a:p>
            <a:endParaRPr lang="sr-Latn-RS" sz="2400" dirty="0">
              <a:latin typeface="+mn-lt"/>
              <a:ea typeface="+mn-ea"/>
            </a:endParaRPr>
          </a:p>
          <a:p>
            <a:r>
              <a:rPr lang="sr-Latn-RS" sz="2400" dirty="0">
                <a:latin typeface="+mn-lt"/>
                <a:ea typeface="+mn-ea"/>
              </a:rPr>
              <a:t>Bilo bi dobro kada bi se sve ove adrese mogli da posmatramo kao jednu „javnu“ IP adresu, a da na osnovu hostname-a odnosno </a:t>
            </a:r>
            <a:r>
              <a:rPr lang="sr-Latn-RS" sz="2400" i="1" dirty="0">
                <a:latin typeface="+mn-lt"/>
                <a:ea typeface="+mn-ea"/>
              </a:rPr>
              <a:t>subdomain-</a:t>
            </a:r>
            <a:r>
              <a:rPr lang="sr-Latn-RS" sz="2400" dirty="0">
                <a:latin typeface="+mn-lt"/>
                <a:ea typeface="+mn-ea"/>
              </a:rPr>
              <a:t>a vršimo pametno rutiranje na određeni „deo“ clouda tj. k8s klastera.</a:t>
            </a:r>
          </a:p>
          <a:p>
            <a:pPr lvl="1"/>
            <a:r>
              <a:rPr lang="sr-Latn-RS" sz="2000" dirty="0">
                <a:latin typeface="+mn-lt"/>
                <a:ea typeface="+mn-ea"/>
              </a:rPr>
              <a:t>Napomena: Velika je verovatnoća da se svi ovi google servisi ne nalaze na istoj IP adresi, ali su uzeti kao ilustrativan primer velikog sistema sa dosta podservisa!</a:t>
            </a:r>
          </a:p>
          <a:p>
            <a:endParaRPr lang="sr-Latn-RS" dirty="0">
              <a:latin typeface="+mn-lt"/>
              <a:ea typeface="+mn-ea"/>
            </a:endParaRPr>
          </a:p>
          <a:p>
            <a:r>
              <a:rPr lang="sr-Latn-RS" sz="2400" dirty="0">
                <a:latin typeface="+mn-lt"/>
                <a:ea typeface="+mn-ea"/>
              </a:rPr>
              <a:t>U okviru kursa koji se tiče automatizacije govorili smo o posebnoj komponenti koju smo zvali </a:t>
            </a:r>
            <a:r>
              <a:rPr lang="sr-Latn-RS" sz="2400" b="1" dirty="0">
                <a:latin typeface="+mn-lt"/>
                <a:ea typeface="+mn-ea"/>
              </a:rPr>
              <a:t>gateway</a:t>
            </a:r>
            <a:r>
              <a:rPr lang="sr-Latn-RS" sz="2400" dirty="0">
                <a:latin typeface="+mn-lt"/>
                <a:ea typeface="+mn-ea"/>
              </a:rPr>
              <a:t> i koja je imala baš ovo zaduženje – rutiranje poruka. Nju smo implementirali kao zaseban </a:t>
            </a:r>
            <a:r>
              <a:rPr lang="sr-Latn-RS" sz="2400" i="1" dirty="0">
                <a:latin typeface="+mn-lt"/>
                <a:ea typeface="+mn-ea"/>
              </a:rPr>
              <a:t>nginx </a:t>
            </a:r>
            <a:r>
              <a:rPr lang="sr-Latn-RS" sz="2400" dirty="0">
                <a:latin typeface="+mn-lt"/>
                <a:ea typeface="+mn-ea"/>
              </a:rPr>
              <a:t>container.</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08200643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gateway </a:t>
            </a:r>
            <a:r>
              <a:rPr lang="sr-Latn-RS" sz="2400" dirty="0">
                <a:latin typeface="+mn-lt"/>
                <a:ea typeface="+mn-ea"/>
              </a:rPr>
              <a:t>komponente tj. komponente sa sličnim ciljem prepoznato je i u okviru k8s ekosistema. Prepoznato je da na tržištu postoji dosta aplikacija (direct/reverse proxy-ja, loadbalancer-a) koji mogu da vrše funkciju „gateway“-a</a:t>
            </a:r>
          </a:p>
          <a:p>
            <a:endParaRPr lang="sr-Latn-RS" sz="2400" dirty="0">
              <a:latin typeface="+mn-lt"/>
              <a:ea typeface="+mn-ea"/>
            </a:endParaRPr>
          </a:p>
          <a:p>
            <a:r>
              <a:rPr lang="sr-Latn-RS" sz="2400" dirty="0">
                <a:latin typeface="+mn-lt"/>
                <a:ea typeface="+mn-ea"/>
              </a:rPr>
              <a:t>Stoga je na nivou kubernetes-a uveden jedan revolucionarni objekat(resurs) – </a:t>
            </a:r>
            <a:r>
              <a:rPr lang="sr-Latn-RS" sz="2400" b="1" dirty="0">
                <a:latin typeface="+mn-lt"/>
                <a:ea typeface="+mn-ea"/>
              </a:rPr>
              <a:t>Ingress</a:t>
            </a:r>
            <a:endParaRPr lang="sr-Latn-RS" sz="2400" dirty="0">
              <a:latin typeface="+mn-lt"/>
              <a:ea typeface="+mn-ea"/>
            </a:endParaRPr>
          </a:p>
          <a:p>
            <a:endParaRPr lang="sr-Latn-RS" sz="2400" dirty="0">
              <a:latin typeface="+mn-lt"/>
              <a:ea typeface="+mn-ea"/>
            </a:endParaRPr>
          </a:p>
          <a:p>
            <a:r>
              <a:rPr lang="sr-Latn-RS" sz="2400" i="1" dirty="0">
                <a:latin typeface="+mn-lt"/>
                <a:ea typeface="+mn-ea"/>
              </a:rPr>
              <a:t>Ingress </a:t>
            </a:r>
            <a:r>
              <a:rPr lang="sr-Latn-RS" sz="2400" dirty="0">
                <a:latin typeface="+mn-lt"/>
                <a:ea typeface="+mn-ea"/>
              </a:rPr>
              <a:t>predstavlja standardizaciju pisanja pravila rutiranja. Tada imamo način kako da napišemo pravila rutiranja bez obzira na aplikaciju koja će zaista vršiti rutiranje (npr. ne moramo znati kako da pišemo NGiNX konfiguracije ili HAproxy).</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85</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10" y="267978"/>
            <a:ext cx="735724" cy="712734"/>
          </a:xfrm>
          <a:prstGeom prst="rect">
            <a:avLst/>
          </a:prstGeom>
        </p:spPr>
      </p:pic>
    </p:spTree>
    <p:extLst>
      <p:ext uri="{BB962C8B-B14F-4D97-AF65-F5344CB8AC3E}">
        <p14:creationId xmlns:p14="http://schemas.microsoft.com/office/powerpoint/2010/main" val="34824181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Controller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Ingress</a:t>
            </a:r>
            <a:r>
              <a:rPr lang="sr-Latn-RS" sz="2400" dirty="0">
                <a:latin typeface="+mn-lt"/>
                <a:ea typeface="+mn-ea"/>
              </a:rPr>
              <a:t> objekta odnosno resursa u okviru k8s klastera samo po sebi ne znači ništa ukoliko nemamo odgovarajući </a:t>
            </a:r>
            <a:r>
              <a:rPr lang="sr-Latn-RS" sz="2400" b="1" dirty="0">
                <a:latin typeface="+mn-lt"/>
                <a:ea typeface="+mn-ea"/>
              </a:rPr>
              <a:t>Ingress Controller</a:t>
            </a:r>
            <a:r>
              <a:rPr lang="sr-Latn-RS" sz="2400" dirty="0">
                <a:latin typeface="+mn-lt"/>
                <a:ea typeface="+mn-ea"/>
              </a:rPr>
              <a:t>.</a:t>
            </a:r>
          </a:p>
          <a:p>
            <a:endParaRPr lang="sr-Latn-RS" sz="2400" dirty="0">
              <a:latin typeface="+mn-lt"/>
              <a:ea typeface="+mn-ea"/>
            </a:endParaRPr>
          </a:p>
          <a:p>
            <a:r>
              <a:rPr lang="sr-Latn-RS" sz="2400" dirty="0">
                <a:latin typeface="+mn-lt"/>
                <a:ea typeface="+mn-ea"/>
              </a:rPr>
              <a:t>Ingress Controller predstavlja aplikaciju koja će zaista umeti da protumači pravila rutiranja i da ih primeni (npr. mi smo napisali pravila u okviru .yaml fajla, a NGiNX controller će to da pretoči u odgovarajuće .conf fajlove – koje smo takođe pisali).</a:t>
            </a:r>
          </a:p>
          <a:p>
            <a:endParaRPr lang="sr-Latn-RS" sz="2400" dirty="0">
              <a:latin typeface="+mn-lt"/>
              <a:ea typeface="+mn-ea"/>
            </a:endParaRPr>
          </a:p>
          <a:p>
            <a:r>
              <a:rPr lang="sr-Latn-RS" sz="2400" dirty="0">
                <a:latin typeface="+mn-lt"/>
                <a:ea typeface="+mn-ea"/>
              </a:rPr>
              <a:t>Neki od najpoznatijih kontrolera su: NGiNX Ingress Controller, HAproxy, Istio Controller</a:t>
            </a:r>
          </a:p>
          <a:p>
            <a:r>
              <a:rPr lang="sr-Latn-RS" sz="2400" dirty="0">
                <a:latin typeface="+mn-lt"/>
                <a:ea typeface="+mn-ea"/>
              </a:rPr>
              <a:t>Mi ćemo koristiti NGiNX-a. Prilikom sveže instalacije lokalnog k8s klastera potrebno je dodatno instalirati kontroler. Određeni Cloud provajderi prilikom zakupnine k8s klastera na Cloud-u nude i određeni kontroler. Link: </a:t>
            </a:r>
            <a:r>
              <a:rPr lang="sr-Latn-RS" sz="2400" dirty="0">
                <a:latin typeface="+mn-lt"/>
                <a:ea typeface="+mn-ea"/>
                <a:hlinkClick r:id="rId3"/>
              </a:rPr>
              <a:t>https://www.nginx.com/products/nginx-ingress-controller/</a:t>
            </a:r>
            <a:r>
              <a:rPr lang="sr-Latn-RS" sz="2400" dirty="0">
                <a:latin typeface="+mn-lt"/>
                <a:ea typeface="+mn-ea"/>
              </a:rPr>
              <a:t> </a:t>
            </a:r>
          </a:p>
          <a:p>
            <a:r>
              <a:rPr lang="sr-Latn-RS" sz="2400" dirty="0">
                <a:latin typeface="+mn-lt"/>
                <a:ea typeface="+mn-ea"/>
              </a:rPr>
              <a:t>Instalacija: </a:t>
            </a:r>
            <a:r>
              <a:rPr lang="sr-Latn-RS" sz="2400" dirty="0">
                <a:latin typeface="+mn-lt"/>
                <a:ea typeface="+mn-ea"/>
                <a:hlinkClick r:id="rId4"/>
              </a:rPr>
              <a:t>https://kubernetes.github.io/ingress-nginx/deploy/</a:t>
            </a:r>
            <a:r>
              <a:rPr lang="sr-Latn-RS" sz="2400" dirty="0">
                <a:latin typeface="+mn-lt"/>
                <a:ea typeface="+mn-ea"/>
              </a:rPr>
              <a:t> </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86</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79" y="267978"/>
            <a:ext cx="735724" cy="712734"/>
          </a:xfrm>
          <a:prstGeom prst="rect">
            <a:avLst/>
          </a:prstGeom>
        </p:spPr>
      </p:pic>
    </p:spTree>
    <p:extLst>
      <p:ext uri="{BB962C8B-B14F-4D97-AF65-F5344CB8AC3E}">
        <p14:creationId xmlns:p14="http://schemas.microsoft.com/office/powerpoint/2010/main" val="3061862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Pravila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87</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13" y="267978"/>
            <a:ext cx="735724" cy="712734"/>
          </a:xfrm>
          <a:prstGeom prst="rect">
            <a:avLst/>
          </a:prstGeom>
        </p:spPr>
      </p:pic>
      <p:pic>
        <p:nvPicPr>
          <p:cNvPr id="5" name="Picture 4">
            <a:extLst>
              <a:ext uri="{FF2B5EF4-FFF2-40B4-BE49-F238E27FC236}">
                <a16:creationId xmlns:a16="http://schemas.microsoft.com/office/drawing/2014/main" id="{4768E43E-BA80-42F3-A607-7FD4342616AC}"/>
              </a:ext>
            </a:extLst>
          </p:cNvPr>
          <p:cNvPicPr>
            <a:picLocks noChangeAspect="1"/>
          </p:cNvPicPr>
          <p:nvPr/>
        </p:nvPicPr>
        <p:blipFill>
          <a:blip r:embed="rId4"/>
          <a:stretch>
            <a:fillRect/>
          </a:stretch>
        </p:blipFill>
        <p:spPr>
          <a:xfrm>
            <a:off x="795528" y="1015314"/>
            <a:ext cx="9522370" cy="5281108"/>
          </a:xfrm>
          <a:prstGeom prst="rect">
            <a:avLst/>
          </a:prstGeom>
        </p:spPr>
      </p:pic>
    </p:spTree>
    <p:extLst>
      <p:ext uri="{BB962C8B-B14F-4D97-AF65-F5344CB8AC3E}">
        <p14:creationId xmlns:p14="http://schemas.microsoft.com/office/powerpoint/2010/main" val="171897224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prstClr val="black"/>
                  </a:solidFill>
                </a:ln>
                <a:solidFill>
                  <a:prstClr val="white"/>
                </a:solidFill>
                <a:latin typeface="Calibri Light" panose="020F0302020204030204"/>
                <a:ea typeface="+mj-ea"/>
              </a:rPr>
              <a:t>CATalyzator</a:t>
            </a:r>
            <a:br>
              <a:rPr lang="sr-Latn-RS" sz="4800" b="1" dirty="0">
                <a:ln>
                  <a:solidFill>
                    <a:prstClr val="black"/>
                  </a:solidFill>
                </a:ln>
                <a:solidFill>
                  <a:prstClr val="white"/>
                </a:solidFill>
                <a:latin typeface="Calibri Light" panose="020F0302020204030204"/>
                <a:ea typeface="+mj-ea"/>
              </a:rPr>
            </a:br>
            <a:r>
              <a:rPr lang="sr-Latn-RS" sz="4800" b="1" dirty="0">
                <a:ln>
                  <a:solidFill>
                    <a:prstClr val="black"/>
                  </a:solidFill>
                </a:ln>
                <a:solidFill>
                  <a:prstClr val="white"/>
                </a:solidFill>
                <a:latin typeface="Calibri Light" panose="020F0302020204030204"/>
                <a:ea typeface="+mj-ea"/>
              </a:rPr>
              <a:t>on K8s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1096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89</a:t>
            </a:fld>
            <a:endParaRPr lang="en-US" sz="1000">
              <a:solidFill>
                <a:schemeClr val="tx1">
                  <a:tint val="75000"/>
                </a:schemeClr>
              </a:solidFill>
              <a:latin typeface="+mn-lt"/>
              <a:ea typeface="+mn-ea"/>
            </a:endParaRPr>
          </a:p>
        </p:txBody>
      </p:sp>
      <p:pic>
        <p:nvPicPr>
          <p:cNvPr id="16" name="Picture 15">
            <a:extLst>
              <a:ext uri="{FF2B5EF4-FFF2-40B4-BE49-F238E27FC236}">
                <a16:creationId xmlns:a16="http://schemas.microsoft.com/office/drawing/2014/main" id="{1BC21BF4-471C-4098-813E-15A4AC3CD6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688" y="0"/>
            <a:ext cx="9432623" cy="6858000"/>
          </a:xfrm>
          <a:prstGeom prst="rect">
            <a:avLst/>
          </a:prstGeom>
        </p:spPr>
      </p:pic>
    </p:spTree>
    <p:extLst>
      <p:ext uri="{BB962C8B-B14F-4D97-AF65-F5344CB8AC3E}">
        <p14:creationId xmlns:p14="http://schemas.microsoft.com/office/powerpoint/2010/main" val="3743365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10919044" cy="649814"/>
          </a:xfrm>
        </p:spPr>
        <p:txBody>
          <a:bodyPr vert="horz" lIns="91440" tIns="45720" rIns="91440" bIns="45720" rtlCol="0" anchor="ctr">
            <a:normAutofit/>
          </a:bodyPr>
          <a:lstStyle/>
          <a:p>
            <a:r>
              <a:rPr lang="sr-Latn-RS" sz="4000" b="1" kern="1200" dirty="0">
                <a:latin typeface="+mj-lt"/>
                <a:ea typeface="+mj-ea"/>
                <a:cs typeface="+mj-cs"/>
              </a:rPr>
              <a:t>Rekpitulacija - Šta smo pravili na </a:t>
            </a:r>
            <a:r>
              <a:rPr lang="sr-Latn-RS" sz="4000" b="1" dirty="0"/>
              <a:t>Docker kursu</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marL="0" indent="0" algn="just">
              <a:buNone/>
            </a:pPr>
            <a:r>
              <a:rPr lang="sr-Latn-RS" sz="2400" dirty="0">
                <a:latin typeface="+mn-lt"/>
                <a:ea typeface="+mn-ea"/>
              </a:rPr>
              <a:t>FrontEnd modul je radio i kao Gateway</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a:t>
            </a:fld>
            <a:endParaRPr lang="en-US" sz="1000">
              <a:solidFill>
                <a:schemeClr val="tx1">
                  <a:tint val="75000"/>
                </a:schemeClr>
              </a:solidFill>
              <a:latin typeface="+mn-lt"/>
              <a:ea typeface="+mn-ea"/>
            </a:endParaRPr>
          </a:p>
        </p:txBody>
      </p:sp>
      <p:pic>
        <p:nvPicPr>
          <p:cNvPr id="16" name="Picture 15" descr="Graphical user interface, website&#10;&#10;Description automatically generated">
            <a:extLst>
              <a:ext uri="{FF2B5EF4-FFF2-40B4-BE49-F238E27FC236}">
                <a16:creationId xmlns:a16="http://schemas.microsoft.com/office/drawing/2014/main" id="{4EB17D8F-2513-42DF-88C4-782EAB9F5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76" y="2344114"/>
            <a:ext cx="9223248" cy="4038398"/>
          </a:xfrm>
          <a:prstGeom prst="rect">
            <a:avLst/>
          </a:prstGeom>
        </p:spPr>
      </p:pic>
      <p:sp>
        <p:nvSpPr>
          <p:cNvPr id="2" name="Arrow: Right 1">
            <a:extLst>
              <a:ext uri="{FF2B5EF4-FFF2-40B4-BE49-F238E27FC236}">
                <a16:creationId xmlns:a16="http://schemas.microsoft.com/office/drawing/2014/main" id="{5A51B838-770D-4643-9AB2-844C385D3ACE}"/>
              </a:ext>
            </a:extLst>
          </p:cNvPr>
          <p:cNvSpPr/>
          <p:nvPr/>
        </p:nvSpPr>
        <p:spPr>
          <a:xfrm rot="4164291">
            <a:off x="1593062" y="2865224"/>
            <a:ext cx="3478319" cy="491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14558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dirty="0"/>
              <a:t>Kubernetes - Roadmap</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90</a:t>
            </a:fld>
            <a:endParaRPr lang="en-US" sz="1000">
              <a:solidFill>
                <a:schemeClr val="tx1">
                  <a:tint val="75000"/>
                </a:schemeClr>
              </a:solidFill>
              <a:latin typeface="+mn-lt"/>
              <a:ea typeface="+mn-ea"/>
            </a:endParaRPr>
          </a:p>
        </p:txBody>
      </p:sp>
      <p:sp>
        <p:nvSpPr>
          <p:cNvPr id="16" name="Rectangle 15">
            <a:extLst>
              <a:ext uri="{FF2B5EF4-FFF2-40B4-BE49-F238E27FC236}">
                <a16:creationId xmlns:a16="http://schemas.microsoft.com/office/drawing/2014/main" id="{ADBC2655-E653-4DE0-B024-D151B2A08F51}"/>
              </a:ext>
            </a:extLst>
          </p:cNvPr>
          <p:cNvSpPr/>
          <p:nvPr/>
        </p:nvSpPr>
        <p:spPr>
          <a:xfrm>
            <a:off x="795528"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kustomize</a:t>
            </a:r>
            <a:endParaRPr lang="en-US" b="1" dirty="0"/>
          </a:p>
        </p:txBody>
      </p:sp>
      <p:sp>
        <p:nvSpPr>
          <p:cNvPr id="18" name="Rectangle 17">
            <a:extLst>
              <a:ext uri="{FF2B5EF4-FFF2-40B4-BE49-F238E27FC236}">
                <a16:creationId xmlns:a16="http://schemas.microsoft.com/office/drawing/2014/main" id="{81112E4D-2ED1-46EF-910B-491E9DCC52CE}"/>
              </a:ext>
            </a:extLst>
          </p:cNvPr>
          <p:cNvSpPr/>
          <p:nvPr/>
        </p:nvSpPr>
        <p:spPr>
          <a:xfrm>
            <a:off x="3230670"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Helm</a:t>
            </a:r>
            <a:endParaRPr lang="en-US" b="1" dirty="0"/>
          </a:p>
        </p:txBody>
      </p:sp>
      <p:sp>
        <p:nvSpPr>
          <p:cNvPr id="19" name="Rectangle 18">
            <a:extLst>
              <a:ext uri="{FF2B5EF4-FFF2-40B4-BE49-F238E27FC236}">
                <a16:creationId xmlns:a16="http://schemas.microsoft.com/office/drawing/2014/main" id="{FB68217E-328A-41C2-A485-54DC7AA73B09}"/>
              </a:ext>
            </a:extLst>
          </p:cNvPr>
          <p:cNvSpPr/>
          <p:nvPr/>
        </p:nvSpPr>
        <p:spPr>
          <a:xfrm>
            <a:off x="5665812"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Other Objects</a:t>
            </a:r>
            <a:endParaRPr lang="en-US" b="1" dirty="0"/>
          </a:p>
        </p:txBody>
      </p:sp>
      <p:sp>
        <p:nvSpPr>
          <p:cNvPr id="20" name="Rectangle 19">
            <a:extLst>
              <a:ext uri="{FF2B5EF4-FFF2-40B4-BE49-F238E27FC236}">
                <a16:creationId xmlns:a16="http://schemas.microsoft.com/office/drawing/2014/main" id="{C30E8348-199E-45F6-951A-66CBEBAA12B3}"/>
              </a:ext>
            </a:extLst>
          </p:cNvPr>
          <p:cNvSpPr/>
          <p:nvPr/>
        </p:nvSpPr>
        <p:spPr>
          <a:xfrm>
            <a:off x="3230670"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GUI tool</a:t>
            </a:r>
            <a:endParaRPr lang="en-US" b="1" dirty="0"/>
          </a:p>
        </p:txBody>
      </p:sp>
      <p:sp>
        <p:nvSpPr>
          <p:cNvPr id="21" name="Rectangle 20">
            <a:extLst>
              <a:ext uri="{FF2B5EF4-FFF2-40B4-BE49-F238E27FC236}">
                <a16:creationId xmlns:a16="http://schemas.microsoft.com/office/drawing/2014/main" id="{98707564-F586-470D-8747-88C13265D4B9}"/>
              </a:ext>
            </a:extLst>
          </p:cNvPr>
          <p:cNvSpPr/>
          <p:nvPr/>
        </p:nvSpPr>
        <p:spPr>
          <a:xfrm>
            <a:off x="795528"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RHOCP</a:t>
            </a:r>
            <a:endParaRPr lang="en-US" b="1" dirty="0"/>
          </a:p>
        </p:txBody>
      </p:sp>
      <p:sp>
        <p:nvSpPr>
          <p:cNvPr id="22" name="Rectangle 21">
            <a:extLst>
              <a:ext uri="{FF2B5EF4-FFF2-40B4-BE49-F238E27FC236}">
                <a16:creationId xmlns:a16="http://schemas.microsoft.com/office/drawing/2014/main" id="{B9CE26A9-7423-408F-BCC8-C18B587A168B}"/>
              </a:ext>
            </a:extLst>
          </p:cNvPr>
          <p:cNvSpPr/>
          <p:nvPr/>
        </p:nvSpPr>
        <p:spPr>
          <a:xfrm>
            <a:off x="5665812"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OSC Objects</a:t>
            </a:r>
            <a:endParaRPr lang="en-US" b="1" dirty="0"/>
          </a:p>
        </p:txBody>
      </p:sp>
      <p:sp>
        <p:nvSpPr>
          <p:cNvPr id="23" name="Rectangle 22">
            <a:extLst>
              <a:ext uri="{FF2B5EF4-FFF2-40B4-BE49-F238E27FC236}">
                <a16:creationId xmlns:a16="http://schemas.microsoft.com/office/drawing/2014/main" id="{40D4F556-9F3F-40B6-84A2-F2CA5B1EE609}"/>
              </a:ext>
            </a:extLst>
          </p:cNvPr>
          <p:cNvSpPr/>
          <p:nvPr/>
        </p:nvSpPr>
        <p:spPr>
          <a:xfrm>
            <a:off x="795528"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Logging tools</a:t>
            </a:r>
            <a:endParaRPr lang="en-US" b="1" dirty="0"/>
          </a:p>
        </p:txBody>
      </p:sp>
      <p:sp>
        <p:nvSpPr>
          <p:cNvPr id="24" name="Rectangle 23">
            <a:extLst>
              <a:ext uri="{FF2B5EF4-FFF2-40B4-BE49-F238E27FC236}">
                <a16:creationId xmlns:a16="http://schemas.microsoft.com/office/drawing/2014/main" id="{9CE6B8ED-B4E2-4B2A-A6DC-64169B58DFDE}"/>
              </a:ext>
            </a:extLst>
          </p:cNvPr>
          <p:cNvSpPr/>
          <p:nvPr/>
        </p:nvSpPr>
        <p:spPr>
          <a:xfrm>
            <a:off x="3230670"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Monitoring tools</a:t>
            </a:r>
            <a:endParaRPr lang="en-US" b="1" dirty="0"/>
          </a:p>
        </p:txBody>
      </p:sp>
      <p:sp>
        <p:nvSpPr>
          <p:cNvPr id="25" name="Rectangle 24">
            <a:extLst>
              <a:ext uri="{FF2B5EF4-FFF2-40B4-BE49-F238E27FC236}">
                <a16:creationId xmlns:a16="http://schemas.microsoft.com/office/drawing/2014/main" id="{9B3325DA-65D5-46C1-9D62-52F6FB153051}"/>
              </a:ext>
            </a:extLst>
          </p:cNvPr>
          <p:cNvSpPr/>
          <p:nvPr/>
        </p:nvSpPr>
        <p:spPr>
          <a:xfrm>
            <a:off x="5682104" y="3935807"/>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Metrics and performance</a:t>
            </a:r>
            <a:endParaRPr lang="en-US" b="1" dirty="0"/>
          </a:p>
        </p:txBody>
      </p:sp>
      <p:sp>
        <p:nvSpPr>
          <p:cNvPr id="26" name="Rectangle 25">
            <a:extLst>
              <a:ext uri="{FF2B5EF4-FFF2-40B4-BE49-F238E27FC236}">
                <a16:creationId xmlns:a16="http://schemas.microsoft.com/office/drawing/2014/main" id="{99FB693C-3358-48BD-A5B8-91D5FF05D1AE}"/>
              </a:ext>
            </a:extLst>
          </p:cNvPr>
          <p:cNvSpPr/>
          <p:nvPr/>
        </p:nvSpPr>
        <p:spPr>
          <a:xfrm>
            <a:off x="795528"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CI/CD tools</a:t>
            </a:r>
            <a:endParaRPr lang="en-US" b="1" dirty="0"/>
          </a:p>
        </p:txBody>
      </p:sp>
      <p:sp>
        <p:nvSpPr>
          <p:cNvPr id="27" name="Rectangle 26">
            <a:extLst>
              <a:ext uri="{FF2B5EF4-FFF2-40B4-BE49-F238E27FC236}">
                <a16:creationId xmlns:a16="http://schemas.microsoft.com/office/drawing/2014/main" id="{40889B42-431B-40EB-88C7-D9E90BD83B16}"/>
              </a:ext>
            </a:extLst>
          </p:cNvPr>
          <p:cNvSpPr/>
          <p:nvPr/>
        </p:nvSpPr>
        <p:spPr>
          <a:xfrm>
            <a:off x="3230670"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DevOps practices</a:t>
            </a:r>
            <a:endParaRPr lang="en-US" b="1" dirty="0"/>
          </a:p>
        </p:txBody>
      </p:sp>
      <p:sp>
        <p:nvSpPr>
          <p:cNvPr id="28" name="Rectangle 27">
            <a:extLst>
              <a:ext uri="{FF2B5EF4-FFF2-40B4-BE49-F238E27FC236}">
                <a16:creationId xmlns:a16="http://schemas.microsoft.com/office/drawing/2014/main" id="{727D4938-6AD2-4EE5-8DF7-C593DB741365}"/>
              </a:ext>
            </a:extLst>
          </p:cNvPr>
          <p:cNvSpPr/>
          <p:nvPr/>
        </p:nvSpPr>
        <p:spPr>
          <a:xfrm>
            <a:off x="5665812" y="5067463"/>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Public Cloud tools (GC, IBM)</a:t>
            </a:r>
            <a:endParaRPr lang="en-US" b="1" dirty="0"/>
          </a:p>
        </p:txBody>
      </p:sp>
    </p:spTree>
    <p:extLst>
      <p:ext uri="{BB962C8B-B14F-4D97-AF65-F5344CB8AC3E}">
        <p14:creationId xmlns:p14="http://schemas.microsoft.com/office/powerpoint/2010/main" val="285796541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91</a:t>
            </a:fld>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C524269-BDFF-4892-AF50-C4D98A8FD0A9}"/>
              </a:ext>
            </a:extLst>
          </p:cNvPr>
          <p:cNvPicPr>
            <a:picLocks noChangeAspect="1"/>
          </p:cNvPicPr>
          <p:nvPr/>
        </p:nvPicPr>
        <p:blipFill>
          <a:blip r:embed="rId3"/>
          <a:stretch>
            <a:fillRect/>
          </a:stretch>
        </p:blipFill>
        <p:spPr>
          <a:xfrm>
            <a:off x="0" y="493940"/>
            <a:ext cx="12192000" cy="6269511"/>
          </a:xfrm>
          <a:prstGeom prst="rect">
            <a:avLst/>
          </a:prstGeom>
        </p:spPr>
      </p:pic>
    </p:spTree>
    <p:extLst>
      <p:ext uri="{BB962C8B-B14F-4D97-AF65-F5344CB8AC3E}">
        <p14:creationId xmlns:p14="http://schemas.microsoft.com/office/powerpoint/2010/main" val="19441624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toy&#10;&#10;Description automatically generated">
            <a:extLst>
              <a:ext uri="{FF2B5EF4-FFF2-40B4-BE49-F238E27FC236}">
                <a16:creationId xmlns:a16="http://schemas.microsoft.com/office/drawing/2014/main" id="{20AFF25B-BB54-4414-9D03-F1AC76F7C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846" y="1955726"/>
            <a:ext cx="5238307" cy="2946548"/>
          </a:xfrm>
          <a:prstGeom prst="rect">
            <a:avLst/>
          </a:prstGeom>
        </p:spPr>
      </p:pic>
      <p:sp>
        <p:nvSpPr>
          <p:cNvPr id="5" name="Footer Placeholder 1">
            <a:extLst>
              <a:ext uri="{FF2B5EF4-FFF2-40B4-BE49-F238E27FC236}">
                <a16:creationId xmlns:a16="http://schemas.microsoft.com/office/drawing/2014/main" id="{85B48F62-5732-44B5-A6E5-7A4108875B1A}"/>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6" name="Slide Number Placeholder 2">
            <a:extLst>
              <a:ext uri="{FF2B5EF4-FFF2-40B4-BE49-F238E27FC236}">
                <a16:creationId xmlns:a16="http://schemas.microsoft.com/office/drawing/2014/main" id="{186227E5-289A-4BEF-BC72-8FBDCCFED9F7}"/>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92</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3366050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C2F5B8-19B9-487B-BF81-A694D0DCCA0C}"/>
              </a:ext>
            </a:extLst>
          </p:cNvPr>
          <p:cNvSpPr>
            <a:spLocks noGrp="1"/>
          </p:cNvSpPr>
          <p:nvPr>
            <p:ph sz="quarter" idx="14"/>
          </p:nvPr>
        </p:nvSpPr>
        <p:spPr>
          <a:xfrm>
            <a:off x="3614737" y="3005137"/>
            <a:ext cx="4962526" cy="847725"/>
          </a:xfrm>
        </p:spPr>
        <p:txBody>
          <a:bodyPr/>
          <a:lstStyle/>
          <a:p>
            <a:pPr marL="0" indent="0" algn="ctr">
              <a:buNone/>
            </a:pPr>
            <a:r>
              <a:rPr lang="sr-Latn-RS" sz="4000" b="1" dirty="0">
                <a:solidFill>
                  <a:schemeClr val="accent1"/>
                </a:solidFill>
              </a:rPr>
              <a:t>HVALA NA PAŽNJI!</a:t>
            </a:r>
            <a:endParaRPr lang="en-US" sz="4000" b="1" dirty="0">
              <a:solidFill>
                <a:schemeClr val="accent1"/>
              </a:solidFill>
            </a:endParaRPr>
          </a:p>
        </p:txBody>
      </p:sp>
      <p:sp>
        <p:nvSpPr>
          <p:cNvPr id="5" name="Footer Placeholder 1">
            <a:extLst>
              <a:ext uri="{FF2B5EF4-FFF2-40B4-BE49-F238E27FC236}">
                <a16:creationId xmlns:a16="http://schemas.microsoft.com/office/drawing/2014/main" id="{1BC3F957-3A54-42DD-9910-EF6893E13706}"/>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7" name="Slide Number Placeholder 2">
            <a:extLst>
              <a:ext uri="{FF2B5EF4-FFF2-40B4-BE49-F238E27FC236}">
                <a16:creationId xmlns:a16="http://schemas.microsoft.com/office/drawing/2014/main" id="{CA0916CB-2E3F-4BA0-B0F0-FA7E27A45B6E}"/>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93</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8226822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9346B1F033CD4195E906480BCEC83B" ma:contentTypeVersion="8" ma:contentTypeDescription="Create a new document." ma:contentTypeScope="" ma:versionID="06a5c2f981de621113384d1d62484e8c">
  <xsd:schema xmlns:xsd="http://www.w3.org/2001/XMLSchema" xmlns:xs="http://www.w3.org/2001/XMLSchema" xmlns:p="http://schemas.microsoft.com/office/2006/metadata/properties" xmlns:ns2="b3ce1d11-e082-4a1b-86fd-84f92f852c0a" xmlns:ns3="fe1e6ea0-51c5-4027-a10c-db6623584751" targetNamespace="http://schemas.microsoft.com/office/2006/metadata/properties" ma:root="true" ma:fieldsID="b2598d583610f12c0db402e928fb8123" ns2:_="" ns3:_="">
    <xsd:import namespace="b3ce1d11-e082-4a1b-86fd-84f92f852c0a"/>
    <xsd:import namespace="fe1e6ea0-51c5-4027-a10c-db66235847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e1d11-e082-4a1b-86fd-84f92f852c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1e6ea0-51c5-4027-a10c-db662358475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1e6ea0-51c5-4027-a10c-db6623584751">
      <UserInfo>
        <DisplayName>Bojan Pavlović</DisplayName>
        <AccountId>17</AccountId>
        <AccountType/>
      </UserInfo>
      <UserInfo>
        <DisplayName>Jelena Vitorović</DisplayName>
        <AccountId>15</AccountId>
        <AccountType/>
      </UserInfo>
    </SharedWithUsers>
  </documentManagement>
</p:properties>
</file>

<file path=customXml/itemProps1.xml><?xml version="1.0" encoding="utf-8"?>
<ds:datastoreItem xmlns:ds="http://schemas.openxmlformats.org/officeDocument/2006/customXml" ds:itemID="{755D735B-08BC-49C7-B131-006CFB878FA3}">
  <ds:schemaRefs>
    <ds:schemaRef ds:uri="http://schemas.microsoft.com/sharepoint/v3/contenttype/forms"/>
  </ds:schemaRefs>
</ds:datastoreItem>
</file>

<file path=customXml/itemProps2.xml><?xml version="1.0" encoding="utf-8"?>
<ds:datastoreItem xmlns:ds="http://schemas.openxmlformats.org/officeDocument/2006/customXml" ds:itemID="{1594E54D-46AC-47EE-8A31-176B8DBED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ce1d11-e082-4a1b-86fd-84f92f852c0a"/>
    <ds:schemaRef ds:uri="fe1e6ea0-51c5-4027-a10c-db66235847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A17DBE-A6EF-45CA-907C-08DAAE434B08}">
  <ds:schemaRefs>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 ds:uri="fe1e6ea0-51c5-4027-a10c-db6623584751"/>
    <ds:schemaRef ds:uri="http://purl.org/dc/terms/"/>
    <ds:schemaRef ds:uri="http://schemas.microsoft.com/office/infopath/2007/PartnerControls"/>
    <ds:schemaRef ds:uri="b3ce1d11-e082-4a1b-86fd-84f92f852c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18325</TotalTime>
  <Words>8417</Words>
  <Application>Microsoft Office PowerPoint</Application>
  <PresentationFormat>Widescreen</PresentationFormat>
  <Paragraphs>1076</Paragraphs>
  <Slides>93</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HelvNeue Roman for IBM</vt:lpstr>
      <vt:lpstr>Karla</vt:lpstr>
      <vt:lpstr>Wingdings</vt:lpstr>
      <vt:lpstr>Office Theme</vt:lpstr>
      <vt:lpstr>PowerPoint Presentation</vt:lpstr>
      <vt:lpstr>PowerPoint Presentation</vt:lpstr>
      <vt:lpstr>PowerPoint Presentation</vt:lpstr>
      <vt:lpstr>Šta je Kubernetes ?</vt:lpstr>
      <vt:lpstr>Kubernetes – kratka povijest</vt:lpstr>
      <vt:lpstr>Kubernetes - ideja</vt:lpstr>
      <vt:lpstr>Zašto sada Kubernetes?</vt:lpstr>
      <vt:lpstr>Zašto Kubernetes uopšte, ikako, ikada, kojekude?</vt:lpstr>
      <vt:lpstr>Rekpitulacija - Šta smo pravili na Docker kursu</vt:lpstr>
      <vt:lpstr>Rekpitulacija - Šta smo hteli da postignemo</vt:lpstr>
      <vt:lpstr>PowerPoint Presentation</vt:lpstr>
      <vt:lpstr>Kubernetes – osnove i nomenklatura</vt:lpstr>
      <vt:lpstr>Kubernetes – arhitektura</vt:lpstr>
      <vt:lpstr>Kubernetes – Worker Node</vt:lpstr>
      <vt:lpstr>Kubernetes – Master Node</vt:lpstr>
      <vt:lpstr>Kubernetes – Master Node</vt:lpstr>
      <vt:lpstr>Kubernetes – Master Node</vt:lpstr>
      <vt:lpstr>Kubernetes – High Availability</vt:lpstr>
      <vt:lpstr>Kubernetes – High Availability – „sistem trojki“</vt:lpstr>
      <vt:lpstr>Referentna RedHat OpenShift Topologija</vt:lpstr>
      <vt:lpstr>PowerPoint Presentation</vt:lpstr>
      <vt:lpstr>Single node cluster k8s instalacije</vt:lpstr>
      <vt:lpstr>Full fledged Kubernetes cluster </vt:lpstr>
      <vt:lpstr>Kubernetes on public Cloud</vt:lpstr>
      <vt:lpstr>PowerPoint Presentation</vt:lpstr>
      <vt:lpstr>Objekti</vt:lpstr>
      <vt:lpstr>Objekti – spec i status</vt:lpstr>
      <vt:lpstr>Objekti</vt:lpstr>
      <vt:lpstr>Objekti – Pod</vt:lpstr>
      <vt:lpstr>Objekti – Pod - zašto</vt:lpstr>
      <vt:lpstr>Objekti – Pod - kako</vt:lpstr>
      <vt:lpstr>Objekti – Pod – prezervacija IP adrese </vt:lpstr>
      <vt:lpstr>Objekti – Pod</vt:lpstr>
      <vt:lpstr>Objekti – Pod - kreiranje</vt:lpstr>
      <vt:lpstr>Objekti – Pod</vt:lpstr>
      <vt:lpstr>Objekti – ReplicaSet i Pod – deklarativni pristup</vt:lpstr>
      <vt:lpstr>Objekti – ReplicaSet</vt:lpstr>
      <vt:lpstr>Objekti – ReplicaSet</vt:lpstr>
      <vt:lpstr>Objekti – ReplicaSet – Imenovanje Pod-ova</vt:lpstr>
      <vt:lpstr>Objekti – ReplicaSet – zaključci</vt:lpstr>
      <vt:lpstr>Objekti – Deployment</vt:lpstr>
      <vt:lpstr>Objekti – Deployment – imperativno kreiranje</vt:lpstr>
      <vt:lpstr>Objekti – Deployment – imenovanje</vt:lpstr>
      <vt:lpstr>Objekti – Deployment – Deklarativni pristup</vt:lpstr>
      <vt:lpstr>Objekti – Deklarativni pristup v2</vt:lpstr>
      <vt:lpstr>Objekti – Deklarativni pristup v2</vt:lpstr>
      <vt:lpstr>Objekti – Service</vt:lpstr>
      <vt:lpstr>Objekti – Service</vt:lpstr>
      <vt:lpstr>Objekti – Service – tipovi servisa</vt:lpstr>
      <vt:lpstr>Objekti – Service – ClusterIP</vt:lpstr>
      <vt:lpstr>Objekti – Service – ClusterIP</vt:lpstr>
      <vt:lpstr>Objekti – Service – NodePort</vt:lpstr>
      <vt:lpstr>Objekti – Service – NodePort</vt:lpstr>
      <vt:lpstr>Objekti – Service – LoadBalancer</vt:lpstr>
      <vt:lpstr>Objekti – Service – LoadBalancer</vt:lpstr>
      <vt:lpstr>Objekti – Service – Headless Service</vt:lpstr>
      <vt:lpstr>Objekti – Service – Primer Service-a</vt:lpstr>
      <vt:lpstr>Objekti – Service – izlistavanje</vt:lpstr>
      <vt:lpstr>PowerPoint Presentation</vt:lpstr>
      <vt:lpstr>Stateful &amp; Stateless aplikacije</vt:lpstr>
      <vt:lpstr>Kontejnerizacija stateful aplikacija</vt:lpstr>
      <vt:lpstr>PowerPoint Presentation</vt:lpstr>
      <vt:lpstr>Objekti - StatefulSet</vt:lpstr>
      <vt:lpstr>Objekti - StatefulSet</vt:lpstr>
      <vt:lpstr>Objekti – StatefulSet i Headless Service</vt:lpstr>
      <vt:lpstr>Namespace</vt:lpstr>
      <vt:lpstr>Namespace</vt:lpstr>
      <vt:lpstr>Objekti - ConfigMap</vt:lpstr>
      <vt:lpstr>Objekti - ConfigMap</vt:lpstr>
      <vt:lpstr>Objekti - Secret</vt:lpstr>
      <vt:lpstr>Objekti - Secret</vt:lpstr>
      <vt:lpstr>PowerPoint Presentation</vt:lpstr>
      <vt:lpstr>Rekapitulacija Docker storage-a</vt:lpstr>
      <vt:lpstr>Rekapitulacija Docker storage-a</vt:lpstr>
      <vt:lpstr>Storage na nivou K8s klastera</vt:lpstr>
      <vt:lpstr>Objekti – PersistentVolume </vt:lpstr>
      <vt:lpstr>Objekti – PersistentVolume </vt:lpstr>
      <vt:lpstr>Objekti – PersistentVolumeClaim </vt:lpstr>
      <vt:lpstr>Objekti – PersistentVolumeClaim </vt:lpstr>
      <vt:lpstr>Objekti – StorageClass</vt:lpstr>
      <vt:lpstr>Objekti – StorageClass</vt:lpstr>
      <vt:lpstr>PowerPoint Presentation</vt:lpstr>
      <vt:lpstr>Rutiranje</vt:lpstr>
      <vt:lpstr>Rutiranje</vt:lpstr>
      <vt:lpstr>Objekti - Ingress</vt:lpstr>
      <vt:lpstr>Objekti – Ingress Controller</vt:lpstr>
      <vt:lpstr>Objekti – Ingress Pravila</vt:lpstr>
      <vt:lpstr>PowerPoint Presentation</vt:lpstr>
      <vt:lpstr>PowerPoint Presentation</vt:lpstr>
      <vt:lpstr>Kubernetes - Roadmap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Ibis - Kubernetes</dc:title>
  <dc:creator>Nikola Žarković</dc:creator>
  <cp:lastModifiedBy>Nikola Žarković</cp:lastModifiedBy>
  <cp:revision>783</cp:revision>
  <dcterms:created xsi:type="dcterms:W3CDTF">2020-05-04T11:48:29Z</dcterms:created>
  <dcterms:modified xsi:type="dcterms:W3CDTF">2022-02-08T17:03:50Z</dcterms:modified>
</cp:coreProperties>
</file>